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1E0F"/>
    <a:srgbClr val="5A3312"/>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57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fld id="{C52A7EAB-22D9-4B20-A23E-790C9D647982}" type="datetimeFigureOut">
              <a:rPr lang="en-US" smtClean="0"/>
              <a:pPr/>
              <a:t>10/7/2018</a:t>
            </a:fld>
            <a:endParaRPr lang="en-US"/>
          </a:p>
        </p:txBody>
      </p:sp>
      <p:sp>
        <p:nvSpPr>
          <p:cNvPr id="9" name="Rectangle 14"/>
          <p:cNvSpPr>
            <a:spLocks noGrp="1"/>
          </p:cNvSpPr>
          <p:nvPr>
            <p:ph type="sldNum" sz="quarter" idx="11"/>
          </p:nvPr>
        </p:nvSpPr>
        <p:spPr/>
        <p:txBody>
          <a:bodyPr/>
          <a:lstStyle>
            <a:lvl1pPr>
              <a:defRPr lang="en-US" smtClean="0"/>
            </a:lvl1pPr>
          </a:lstStyle>
          <a:p>
            <a:fld id="{ADDB4CE0-0FA3-40DE-B4FD-7DCE70828CBC}" type="slidenum">
              <a:rPr lang="en-US" smtClean="0"/>
              <a:pPr/>
              <a:t>‹#›</a:t>
            </a:fld>
            <a:endParaRPr lang="en-US"/>
          </a:p>
        </p:txBody>
      </p:sp>
      <p:sp>
        <p:nvSpPr>
          <p:cNvPr id="25" name="Rectangle 27"/>
          <p:cNvSpPr>
            <a:spLocks noGrp="1"/>
          </p:cNvSpPr>
          <p:nvPr>
            <p:ph type="ftr" sz="quarter" idx="12"/>
          </p:nvPr>
        </p:nvSpPr>
        <p:spPr/>
        <p:txBody>
          <a:bodyPr/>
          <a:lstStyle>
            <a:lvl1pPr>
              <a:defRPr lang="en-US" smtClean="0"/>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2A7EAB-22D9-4B20-A23E-790C9D647982}"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2A7EAB-22D9-4B20-A23E-790C9D647982}"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p>
        </p:txBody>
      </p:sp>
      <p:sp>
        <p:nvSpPr>
          <p:cNvPr id="3" name="Rectangle 3"/>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p:cNvSpPr>
          <p:nvPr>
            <p:ph type="dt" sz="half" idx="10"/>
          </p:nvPr>
        </p:nvSpPr>
        <p:spPr/>
        <p:txBody>
          <a:bodyPr/>
          <a:lstStyle/>
          <a:p>
            <a:fld id="{C52A7EAB-22D9-4B20-A23E-790C9D647982}" type="datetimeFigureOut">
              <a:rPr lang="en-US" smtClean="0"/>
              <a:pPr/>
              <a:t>10/7/2018</a:t>
            </a:fld>
            <a:endParaRPr lang="en-US"/>
          </a:p>
        </p:txBody>
      </p:sp>
      <p:sp>
        <p:nvSpPr>
          <p:cNvPr id="5" name="Rectangle 5"/>
          <p:cNvSpPr>
            <a:spLocks noGrp="1"/>
          </p:cNvSpPr>
          <p:nvPr>
            <p:ph type="ftr" sz="quarter" idx="11"/>
          </p:nvPr>
        </p:nvSpPr>
        <p:spPr/>
        <p:txBody>
          <a:bodyPr/>
          <a:lstStyle/>
          <a:p>
            <a:endParaRPr lang="en-US"/>
          </a:p>
        </p:txBody>
      </p:sp>
      <p:sp>
        <p:nvSpPr>
          <p:cNvPr id="6" name="Rectangle 6"/>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en-US"/>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Rectangle 4"/>
          <p:cNvSpPr>
            <a:spLocks noGrp="1"/>
          </p:cNvSpPr>
          <p:nvPr>
            <p:ph type="dt" sz="half" idx="10"/>
          </p:nvPr>
        </p:nvSpPr>
        <p:spPr/>
        <p:txBody>
          <a:bodyPr/>
          <a:lstStyle/>
          <a:p>
            <a:fld id="{C52A7EAB-22D9-4B20-A23E-790C9D647982}" type="datetimeFigureOut">
              <a:rPr lang="en-US" smtClean="0"/>
              <a:pPr/>
              <a:t>10/7/2018</a:t>
            </a:fld>
            <a:endParaRPr lang="en-US"/>
          </a:p>
        </p:txBody>
      </p:sp>
      <p:sp>
        <p:nvSpPr>
          <p:cNvPr id="5" name="Rectangle 5"/>
          <p:cNvSpPr>
            <a:spLocks noGrp="1"/>
          </p:cNvSpPr>
          <p:nvPr>
            <p:ph type="ftr" sz="quarter" idx="11"/>
          </p:nvPr>
        </p:nvSpPr>
        <p:spPr/>
        <p:txBody>
          <a:bodyPr/>
          <a:lstStyle/>
          <a:p>
            <a:endParaRPr lang="en-US"/>
          </a:p>
        </p:txBody>
      </p:sp>
      <p:sp>
        <p:nvSpPr>
          <p:cNvPr id="6" name="Rectangle 6"/>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0"/>
          </p:nvPr>
        </p:nvSpPr>
        <p:spPr/>
        <p:txBody>
          <a:bodyPr/>
          <a:lstStyle/>
          <a:p>
            <a:fld id="{C52A7EAB-22D9-4B20-A23E-790C9D647982}" type="datetimeFigureOut">
              <a:rPr lang="en-US" smtClean="0"/>
              <a:pPr/>
              <a:t>10/7/2018</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a:t>Click to edit Master title style</a:t>
            </a:r>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p:cNvSpPr>
          <p:nvPr>
            <p:ph type="dt" sz="half" idx="10"/>
          </p:nvPr>
        </p:nvSpPr>
        <p:spPr/>
        <p:txBody>
          <a:bodyPr/>
          <a:lstStyle/>
          <a:p>
            <a:fld id="{C52A7EAB-22D9-4B20-A23E-790C9D647982}" type="datetimeFigureOut">
              <a:rPr lang="en-US" smtClean="0"/>
              <a:pPr/>
              <a:t>10/7/2018</a:t>
            </a:fld>
            <a:endParaRPr lang="en-US"/>
          </a:p>
        </p:txBody>
      </p:sp>
      <p:sp>
        <p:nvSpPr>
          <p:cNvPr id="8" name="Rectangle 7"/>
          <p:cNvSpPr>
            <a:spLocks noGrp="1"/>
          </p:cNvSpPr>
          <p:nvPr>
            <p:ph type="ftr" sz="quarter" idx="11"/>
          </p:nvPr>
        </p:nvSpPr>
        <p:spPr/>
        <p:txBody>
          <a:bodyPr/>
          <a:lstStyle/>
          <a:p>
            <a:endParaRPr lang="en-US"/>
          </a:p>
        </p:txBody>
      </p:sp>
      <p:sp>
        <p:nvSpPr>
          <p:cNvPr id="9" name="Rectangle 8"/>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a:t>Click to edit Master title style</a:t>
            </a:r>
          </a:p>
        </p:txBody>
      </p:sp>
      <p:sp>
        <p:nvSpPr>
          <p:cNvPr id="3" name="Rectangle 3"/>
          <p:cNvSpPr>
            <a:spLocks noGrp="1"/>
          </p:cNvSpPr>
          <p:nvPr>
            <p:ph type="dt" sz="half" idx="10"/>
          </p:nvPr>
        </p:nvSpPr>
        <p:spPr/>
        <p:txBody>
          <a:bodyPr/>
          <a:lstStyle/>
          <a:p>
            <a:fld id="{C52A7EAB-22D9-4B20-A23E-790C9D647982}" type="datetimeFigureOut">
              <a:rPr lang="en-US" smtClean="0"/>
              <a:pPr/>
              <a:t>10/7/2018</a:t>
            </a:fld>
            <a:endParaRPr lang="en-US"/>
          </a:p>
        </p:txBody>
      </p:sp>
      <p:sp>
        <p:nvSpPr>
          <p:cNvPr id="4" name="Rectangle 4"/>
          <p:cNvSpPr>
            <a:spLocks noGrp="1"/>
          </p:cNvSpPr>
          <p:nvPr>
            <p:ph type="ftr" sz="quarter" idx="11"/>
          </p:nvPr>
        </p:nvSpPr>
        <p:spPr/>
        <p:txBody>
          <a:bodyPr/>
          <a:lstStyle/>
          <a:p>
            <a:endParaRPr lang="en-US"/>
          </a:p>
        </p:txBody>
      </p:sp>
      <p:sp>
        <p:nvSpPr>
          <p:cNvPr id="5" name="Rectangle 5"/>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fld id="{C52A7EAB-22D9-4B20-A23E-790C9D647982}" type="datetimeFigureOut">
              <a:rPr lang="en-US" smtClean="0"/>
              <a:pPr/>
              <a:t>10/7/2018</a:t>
            </a:fld>
            <a:endParaRPr lang="en-US"/>
          </a:p>
        </p:txBody>
      </p:sp>
      <p:sp>
        <p:nvSpPr>
          <p:cNvPr id="3" name="Rectangle 3"/>
          <p:cNvSpPr>
            <a:spLocks noGrp="1"/>
          </p:cNvSpPr>
          <p:nvPr>
            <p:ph type="ftr" sz="quarter" idx="11"/>
          </p:nvPr>
        </p:nvSpPr>
        <p:spPr/>
        <p:txBody>
          <a:bodyPr/>
          <a:lstStyle/>
          <a:p>
            <a:endParaRPr lang="en-US"/>
          </a:p>
        </p:txBody>
      </p:sp>
      <p:sp>
        <p:nvSpPr>
          <p:cNvPr id="4" name="Rectangle 4"/>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a:t>Click to edit Master title style</a:t>
            </a:r>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dt" sz="half" idx="10"/>
          </p:nvPr>
        </p:nvSpPr>
        <p:spPr/>
        <p:txBody>
          <a:bodyPr/>
          <a:lstStyle/>
          <a:p>
            <a:fld id="{C52A7EAB-22D9-4B20-A23E-790C9D647982}" type="datetimeFigureOut">
              <a:rPr lang="en-US" smtClean="0"/>
              <a:pPr/>
              <a:t>10/7/2018</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marL="0" indent="-274320" algn="l">
              <a:buClr>
                <a:schemeClr val="accent1"/>
              </a:buClr>
              <a:buSzPct val="80000"/>
              <a:buFont typeface="Wingdings 2" pitchFamily="18" charset="2"/>
              <a:buNone/>
            </a:pPr>
            <a:endParaRPr lang="en-US" sz="2000">
              <a:solidFill>
                <a:schemeClr val="lt1"/>
              </a:solidFill>
              <a:latin typeface="+mn-lt"/>
              <a:ea typeface="+mn-ea"/>
              <a:cs typeface="+mn-cs"/>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a:t>Click to edit Master title style</a:t>
            </a:r>
            <a:endParaRPr lang="en-US" dirty="0"/>
          </a:p>
        </p:txBody>
      </p:sp>
      <p:sp>
        <p:nvSpPr>
          <p:cNvPr id="3" name="Rectangle 3"/>
          <p:cNvSpPr>
            <a:spLocks noGrp="1"/>
          </p:cNvSpPr>
          <p:nvPr>
            <p:ph type="pic" idx="1"/>
          </p:nvPr>
        </p:nvSpPr>
        <p:spPr>
          <a:xfrm>
            <a:off x="73964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en-US" sz="2000"/>
              <a:t>Click icon to add picture</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a:t>Click to edit Master text styles</a:t>
            </a:r>
          </a:p>
        </p:txBody>
      </p:sp>
      <p:sp>
        <p:nvSpPr>
          <p:cNvPr id="5" name="Rectangle 5"/>
          <p:cNvSpPr>
            <a:spLocks noGrp="1"/>
          </p:cNvSpPr>
          <p:nvPr>
            <p:ph type="dt" sz="half" idx="10"/>
          </p:nvPr>
        </p:nvSpPr>
        <p:spPr/>
        <p:txBody>
          <a:bodyPr/>
          <a:lstStyle/>
          <a:p>
            <a:fld id="{C52A7EAB-22D9-4B20-A23E-790C9D647982}" type="datetimeFigureOut">
              <a:rPr lang="en-US" smtClean="0"/>
              <a:pPr/>
              <a:t>10/7/2018</a:t>
            </a:fld>
            <a:endParaRPr lang="en-US"/>
          </a:p>
        </p:txBody>
      </p:sp>
      <p:sp>
        <p:nvSpPr>
          <p:cNvPr id="6" name="Rectangle 6"/>
          <p:cNvSpPr>
            <a:spLocks noGrp="1"/>
          </p:cNvSpPr>
          <p:nvPr>
            <p:ph type="ftr" sz="quarter" idx="11"/>
          </p:nvPr>
        </p:nvSpPr>
        <p:spPr/>
        <p:txBody>
          <a:bodyPr/>
          <a:lstStyle/>
          <a:p>
            <a:endParaRPr lang="en-US"/>
          </a:p>
        </p:txBody>
      </p:sp>
      <p:sp>
        <p:nvSpPr>
          <p:cNvPr id="7" name="Rectangle 7"/>
          <p:cNvSpPr>
            <a:spLocks noGrp="1"/>
          </p:cNvSpPr>
          <p:nvPr>
            <p:ph type="sldNum" sz="quarter" idx="12"/>
          </p:nvPr>
        </p:nvSpPr>
        <p:spPr/>
        <p:txBody>
          <a:bodyPr/>
          <a:lstStyle/>
          <a:p>
            <a:fld id="{ADDB4CE0-0FA3-40DE-B4FD-7DCE70828CB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a:t>Click to edit Master title style</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smtClean="0">
                <a:solidFill>
                  <a:schemeClr val="tx2"/>
                </a:solidFill>
                <a:latin typeface="+mn-lt"/>
                <a:ea typeface="+mn-lt"/>
                <a:cs typeface="+mn-lt"/>
              </a:defRPr>
            </a:lvl1pPr>
          </a:lstStyle>
          <a:p>
            <a:fld id="{C52A7EAB-22D9-4B20-A23E-790C9D647982}" type="datetimeFigureOut">
              <a:rPr lang="en-US" smtClean="0"/>
              <a:pPr/>
              <a:t>10/7/2018</a:t>
            </a:fld>
            <a:endParaRPr lang="en-US"/>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endParaRPr lang="en-US"/>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smtClean="0">
                <a:solidFill>
                  <a:schemeClr val="tx2"/>
                </a:solidFill>
                <a:latin typeface="+mn-lt"/>
                <a:ea typeface="+mn-lt"/>
                <a:cs typeface="+mn-lt"/>
              </a:defRPr>
            </a:lvl1pPr>
          </a:lstStyle>
          <a:p>
            <a:fld id="{ADDB4CE0-0FA3-40DE-B4FD-7DCE70828CB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media" Target="file:///C:\Users\rmcgo\Documents\!!!My%20Documents\Sermons%202012\jULY%2022%202012\Coke%20Vs%20Pepsi.wmv" TargetMode="External"/><Relationship Id="rId2" Type="http://schemas.openxmlformats.org/officeDocument/2006/relationships/slideLayout" Target="../slideLayouts/slideLayout2.xml"/><Relationship Id="rId1" Type="http://schemas.openxmlformats.org/officeDocument/2006/relationships/video" Target="file:///C:\Users\rmcgo\Documents\!!!My%20Documents\Sermons%202012\jULY%2022%202012\Coke%20Vs%20Pepsi.wmv" TargetMode="Externa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normAutofit fontScale="90000"/>
          </a:bodyPr>
          <a:lstStyle/>
          <a:p>
            <a:r>
              <a:rPr lang="en-US" dirty="0"/>
              <a:t>In the Beginning God created the heavens and the earth. </a:t>
            </a:r>
          </a:p>
        </p:txBody>
      </p:sp>
      <p:pic>
        <p:nvPicPr>
          <p:cNvPr id="1026" name="Picture 2" descr="http://4.bp.blogspot.com/-EsAr_XwvS4w/T-r4CK5XtrI/AAAAAAAAA-4/J2hbod9N4bM/s1600/In-the-Beginning-1.jpg"/>
          <p:cNvPicPr>
            <a:picLocks noChangeAspect="1" noChangeArrowheads="1"/>
          </p:cNvPicPr>
          <p:nvPr/>
        </p:nvPicPr>
        <p:blipFill>
          <a:blip r:embed="rId2" cstate="print"/>
          <a:srcRect/>
          <a:stretch>
            <a:fillRect/>
          </a:stretch>
        </p:blipFill>
        <p:spPr bwMode="auto">
          <a:xfrm>
            <a:off x="0" y="1447800"/>
            <a:ext cx="9144000" cy="54102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3.bp.blogspot.com/_gLGOsirSkHc/TKEucDCtX_I/AAAAAAAANbs/9mGbavSqUMY/s1600/cooked+bacon.jpg"/>
          <p:cNvPicPr>
            <a:picLocks noChangeAspect="1" noChangeArrowheads="1"/>
          </p:cNvPicPr>
          <p:nvPr/>
        </p:nvPicPr>
        <p:blipFill>
          <a:blip r:embed="rId2" cstate="print"/>
          <a:srcRect/>
          <a:stretch>
            <a:fillRect/>
          </a:stretch>
        </p:blipFill>
        <p:spPr bwMode="auto">
          <a:xfrm>
            <a:off x="4648200" y="0"/>
            <a:ext cx="4038600" cy="2876550"/>
          </a:xfrm>
          <a:prstGeom prst="rect">
            <a:avLst/>
          </a:prstGeom>
          <a:noFill/>
        </p:spPr>
      </p:pic>
      <p:pic>
        <p:nvPicPr>
          <p:cNvPr id="23556" name="Picture 4" descr="http://www.virginiasmokedhams.com/virginia-smoked-ham.jpg"/>
          <p:cNvPicPr>
            <a:picLocks noChangeAspect="1" noChangeArrowheads="1"/>
          </p:cNvPicPr>
          <p:nvPr/>
        </p:nvPicPr>
        <p:blipFill>
          <a:blip r:embed="rId3" cstate="print"/>
          <a:srcRect/>
          <a:stretch>
            <a:fillRect/>
          </a:stretch>
        </p:blipFill>
        <p:spPr bwMode="auto">
          <a:xfrm>
            <a:off x="5943600" y="2914650"/>
            <a:ext cx="2762250" cy="3943350"/>
          </a:xfrm>
          <a:prstGeom prst="rect">
            <a:avLst/>
          </a:prstGeom>
          <a:noFill/>
        </p:spPr>
      </p:pic>
      <p:pic>
        <p:nvPicPr>
          <p:cNvPr id="23558" name="Picture 6" descr="http://virginiatraditions.com/assets/item/regular/991.jpg"/>
          <p:cNvPicPr>
            <a:picLocks noChangeAspect="1" noChangeArrowheads="1"/>
          </p:cNvPicPr>
          <p:nvPr/>
        </p:nvPicPr>
        <p:blipFill>
          <a:blip r:embed="rId4" cstate="print"/>
          <a:srcRect/>
          <a:stretch>
            <a:fillRect/>
          </a:stretch>
        </p:blipFill>
        <p:spPr bwMode="auto">
          <a:xfrm>
            <a:off x="152400" y="152400"/>
            <a:ext cx="3886200" cy="2905125"/>
          </a:xfrm>
          <a:prstGeom prst="rect">
            <a:avLst/>
          </a:prstGeom>
          <a:noFill/>
        </p:spPr>
      </p:pic>
      <p:pic>
        <p:nvPicPr>
          <p:cNvPr id="23560" name="Picture 8" descr="http://michiko280.files.wordpress.com/2008/06/pigporkprimalcuts.jpg"/>
          <p:cNvPicPr>
            <a:picLocks noChangeAspect="1" noChangeArrowheads="1"/>
          </p:cNvPicPr>
          <p:nvPr/>
        </p:nvPicPr>
        <p:blipFill>
          <a:blip r:embed="rId5" cstate="print"/>
          <a:srcRect/>
          <a:stretch>
            <a:fillRect/>
          </a:stretch>
        </p:blipFill>
        <p:spPr bwMode="auto">
          <a:xfrm>
            <a:off x="228600" y="2514600"/>
            <a:ext cx="5257800" cy="4191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vinpicros.net/images/Animals/milking-cow.jpg"/>
          <p:cNvPicPr>
            <a:picLocks noChangeAspect="1" noChangeArrowheads="1"/>
          </p:cNvPicPr>
          <p:nvPr/>
        </p:nvPicPr>
        <p:blipFill>
          <a:blip r:embed="rId2" cstate="print"/>
          <a:srcRect/>
          <a:stretch>
            <a:fillRect/>
          </a:stretch>
        </p:blipFill>
        <p:spPr bwMode="auto">
          <a:xfrm>
            <a:off x="152400" y="76200"/>
            <a:ext cx="4667250" cy="5334001"/>
          </a:xfrm>
          <a:prstGeom prst="rect">
            <a:avLst/>
          </a:prstGeom>
          <a:noFill/>
        </p:spPr>
      </p:pic>
      <p:pic>
        <p:nvPicPr>
          <p:cNvPr id="24582" name="Picture 6" descr="http://static.flickr.com/115/278276010_56eed6f19a.jpg"/>
          <p:cNvPicPr>
            <a:picLocks noChangeAspect="1" noChangeArrowheads="1"/>
          </p:cNvPicPr>
          <p:nvPr/>
        </p:nvPicPr>
        <p:blipFill>
          <a:blip r:embed="rId3" cstate="print"/>
          <a:srcRect/>
          <a:stretch>
            <a:fillRect/>
          </a:stretch>
        </p:blipFill>
        <p:spPr bwMode="auto">
          <a:xfrm>
            <a:off x="5178641" y="76200"/>
            <a:ext cx="3810000" cy="3079203"/>
          </a:xfrm>
          <a:prstGeom prst="rect">
            <a:avLst/>
          </a:prstGeom>
          <a:noFill/>
        </p:spPr>
      </p:pic>
      <p:pic>
        <p:nvPicPr>
          <p:cNvPr id="24586" name="Picture 10" descr="http://www.cardcow.com/images/set268/thumbs/card00158_fr.jpg"/>
          <p:cNvPicPr>
            <a:picLocks noChangeAspect="1" noChangeArrowheads="1"/>
          </p:cNvPicPr>
          <p:nvPr/>
        </p:nvPicPr>
        <p:blipFill>
          <a:blip r:embed="rId4" cstate="print"/>
          <a:srcRect/>
          <a:stretch>
            <a:fillRect/>
          </a:stretch>
        </p:blipFill>
        <p:spPr bwMode="auto">
          <a:xfrm>
            <a:off x="6858000" y="3410505"/>
            <a:ext cx="2209800" cy="3124200"/>
          </a:xfrm>
          <a:prstGeom prst="rect">
            <a:avLst/>
          </a:prstGeom>
          <a:noFill/>
        </p:spPr>
      </p:pic>
      <p:pic>
        <p:nvPicPr>
          <p:cNvPr id="2" name="Picture 1">
            <a:extLst>
              <a:ext uri="{FF2B5EF4-FFF2-40B4-BE49-F238E27FC236}">
                <a16:creationId xmlns:a16="http://schemas.microsoft.com/office/drawing/2014/main" xmlns="" id="{8851D578-FE00-4EC1-B630-1C2B787F64C8}"/>
              </a:ext>
            </a:extLst>
          </p:cNvPr>
          <p:cNvPicPr>
            <a:picLocks noChangeAspect="1"/>
          </p:cNvPicPr>
          <p:nvPr/>
        </p:nvPicPr>
        <p:blipFill>
          <a:blip r:embed="rId5" cstate="print"/>
          <a:stretch>
            <a:fillRect/>
          </a:stretch>
        </p:blipFill>
        <p:spPr>
          <a:xfrm>
            <a:off x="4819650" y="3419383"/>
            <a:ext cx="2038350" cy="3124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animal.ufl.edu/hansen/photo_gallery_files/IVF%20calves%20Twins%20006.JPG"/>
          <p:cNvPicPr>
            <a:picLocks noChangeAspect="1" noChangeArrowheads="1"/>
          </p:cNvPicPr>
          <p:nvPr/>
        </p:nvPicPr>
        <p:blipFill>
          <a:blip r:embed="rId2" cstate="print"/>
          <a:srcRect/>
          <a:stretch>
            <a:fillRect/>
          </a:stretch>
        </p:blipFill>
        <p:spPr bwMode="auto">
          <a:xfrm>
            <a:off x="228600" y="77680"/>
            <a:ext cx="6096000" cy="4572000"/>
          </a:xfrm>
          <a:prstGeom prst="rect">
            <a:avLst/>
          </a:prstGeom>
          <a:noFill/>
        </p:spPr>
      </p:pic>
      <p:pic>
        <p:nvPicPr>
          <p:cNvPr id="25606" name="Picture 6" descr="http://www.defendingfoodsafety.com/uploads/image/Ground%20Beef.jpg"/>
          <p:cNvPicPr>
            <a:picLocks noChangeAspect="1" noChangeArrowheads="1"/>
          </p:cNvPicPr>
          <p:nvPr/>
        </p:nvPicPr>
        <p:blipFill>
          <a:blip r:embed="rId3" cstate="print"/>
          <a:srcRect/>
          <a:stretch>
            <a:fillRect/>
          </a:stretch>
        </p:blipFill>
        <p:spPr bwMode="auto">
          <a:xfrm>
            <a:off x="6134100" y="0"/>
            <a:ext cx="3009900" cy="2124076"/>
          </a:xfrm>
          <a:prstGeom prst="rect">
            <a:avLst/>
          </a:prstGeom>
          <a:noFill/>
        </p:spPr>
      </p:pic>
      <p:pic>
        <p:nvPicPr>
          <p:cNvPr id="2" name="Picture 1">
            <a:extLst>
              <a:ext uri="{FF2B5EF4-FFF2-40B4-BE49-F238E27FC236}">
                <a16:creationId xmlns:a16="http://schemas.microsoft.com/office/drawing/2014/main" xmlns="" id="{6A94616E-CF86-4033-9451-6E15A5CB18C3}"/>
              </a:ext>
            </a:extLst>
          </p:cNvPr>
          <p:cNvPicPr>
            <a:picLocks noChangeAspect="1"/>
          </p:cNvPicPr>
          <p:nvPr/>
        </p:nvPicPr>
        <p:blipFill>
          <a:blip r:embed="rId4" cstate="print"/>
          <a:stretch>
            <a:fillRect/>
          </a:stretch>
        </p:blipFill>
        <p:spPr>
          <a:xfrm>
            <a:off x="433280" y="4481743"/>
            <a:ext cx="3048000" cy="2286000"/>
          </a:xfrm>
          <a:prstGeom prst="rect">
            <a:avLst/>
          </a:prstGeom>
        </p:spPr>
      </p:pic>
      <p:pic>
        <p:nvPicPr>
          <p:cNvPr id="3" name="Picture 2">
            <a:extLst>
              <a:ext uri="{FF2B5EF4-FFF2-40B4-BE49-F238E27FC236}">
                <a16:creationId xmlns:a16="http://schemas.microsoft.com/office/drawing/2014/main" xmlns="" id="{D5B85B15-03FE-4E40-BD76-A68B2F03B8FE}"/>
              </a:ext>
            </a:extLst>
          </p:cNvPr>
          <p:cNvPicPr>
            <a:picLocks noChangeAspect="1"/>
          </p:cNvPicPr>
          <p:nvPr/>
        </p:nvPicPr>
        <p:blipFill>
          <a:blip r:embed="rId5" cstate="print"/>
          <a:stretch>
            <a:fillRect/>
          </a:stretch>
        </p:blipFill>
        <p:spPr>
          <a:xfrm>
            <a:off x="5892800" y="2363680"/>
            <a:ext cx="3251200" cy="2438400"/>
          </a:xfrm>
          <a:prstGeom prst="rect">
            <a:avLst/>
          </a:prstGeom>
        </p:spPr>
      </p:pic>
      <p:pic>
        <p:nvPicPr>
          <p:cNvPr id="4" name="Picture 3">
            <a:extLst>
              <a:ext uri="{FF2B5EF4-FFF2-40B4-BE49-F238E27FC236}">
                <a16:creationId xmlns:a16="http://schemas.microsoft.com/office/drawing/2014/main" xmlns="" id="{33E162E9-0F9B-43B3-9AD1-4B326494F7D9}"/>
              </a:ext>
            </a:extLst>
          </p:cNvPr>
          <p:cNvPicPr>
            <a:picLocks noChangeAspect="1"/>
          </p:cNvPicPr>
          <p:nvPr/>
        </p:nvPicPr>
        <p:blipFill>
          <a:blip r:embed="rId6" cstate="print"/>
          <a:stretch>
            <a:fillRect/>
          </a:stretch>
        </p:blipFill>
        <p:spPr>
          <a:xfrm>
            <a:off x="4114800" y="4518734"/>
            <a:ext cx="3124200" cy="2286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ruralheritage.com/mule_paddock/belgian_sorrelb.jpg"/>
          <p:cNvPicPr>
            <a:picLocks noChangeAspect="1" noChangeArrowheads="1"/>
          </p:cNvPicPr>
          <p:nvPr/>
        </p:nvPicPr>
        <p:blipFill>
          <a:blip r:embed="rId2" cstate="print"/>
          <a:srcRect/>
          <a:stretch>
            <a:fillRect/>
          </a:stretch>
        </p:blipFill>
        <p:spPr bwMode="auto">
          <a:xfrm>
            <a:off x="0" y="152400"/>
            <a:ext cx="5143500" cy="3086101"/>
          </a:xfrm>
          <a:prstGeom prst="rect">
            <a:avLst/>
          </a:prstGeom>
          <a:noFill/>
        </p:spPr>
      </p:pic>
      <p:pic>
        <p:nvPicPr>
          <p:cNvPr id="26628" name="Picture 4" descr="http://www.ruralheritage.com/mule_paddock/belgianandpercheronb.jpg"/>
          <p:cNvPicPr>
            <a:picLocks noChangeAspect="1" noChangeArrowheads="1"/>
          </p:cNvPicPr>
          <p:nvPr/>
        </p:nvPicPr>
        <p:blipFill>
          <a:blip r:embed="rId3" cstate="print"/>
          <a:srcRect/>
          <a:stretch>
            <a:fillRect/>
          </a:stretch>
        </p:blipFill>
        <p:spPr bwMode="auto">
          <a:xfrm>
            <a:off x="4343400" y="1981200"/>
            <a:ext cx="4800600" cy="3448050"/>
          </a:xfrm>
          <a:prstGeom prst="rect">
            <a:avLst/>
          </a:prstGeom>
          <a:noFill/>
        </p:spPr>
      </p:pic>
      <p:pic>
        <p:nvPicPr>
          <p:cNvPr id="26630" name="Picture 6" descr="http://web.missouri.edu/~ajbr3d/4802/equine/History%20Slideshow/publish_to_web/600_450/3026_f._87__mules.jpg"/>
          <p:cNvPicPr>
            <a:picLocks noChangeAspect="1" noChangeArrowheads="1"/>
          </p:cNvPicPr>
          <p:nvPr/>
        </p:nvPicPr>
        <p:blipFill>
          <a:blip r:embed="rId4" cstate="print"/>
          <a:srcRect/>
          <a:stretch>
            <a:fillRect/>
          </a:stretch>
        </p:blipFill>
        <p:spPr bwMode="auto">
          <a:xfrm>
            <a:off x="0" y="3581400"/>
            <a:ext cx="4648200" cy="304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4" name="Picture 16" descr="http://www.flatrockhunting.com/quail.jpg"/>
          <p:cNvPicPr>
            <a:picLocks noChangeAspect="1" noChangeArrowheads="1"/>
          </p:cNvPicPr>
          <p:nvPr/>
        </p:nvPicPr>
        <p:blipFill>
          <a:blip r:embed="rId2" cstate="print"/>
          <a:srcRect/>
          <a:stretch>
            <a:fillRect/>
          </a:stretch>
        </p:blipFill>
        <p:spPr bwMode="auto">
          <a:xfrm>
            <a:off x="5448300" y="3340222"/>
            <a:ext cx="3695700" cy="2667000"/>
          </a:xfrm>
          <a:prstGeom prst="rect">
            <a:avLst/>
          </a:prstGeom>
          <a:noFill/>
        </p:spPr>
      </p:pic>
      <p:pic>
        <p:nvPicPr>
          <p:cNvPr id="27660" name="Picture 12" descr="http://i.ytimg.com/vi/06mRx7uwJWQ/0.jpg"/>
          <p:cNvPicPr>
            <a:picLocks noChangeAspect="1" noChangeArrowheads="1"/>
          </p:cNvPicPr>
          <p:nvPr/>
        </p:nvPicPr>
        <p:blipFill>
          <a:blip r:embed="rId3" cstate="print"/>
          <a:srcRect/>
          <a:stretch>
            <a:fillRect/>
          </a:stretch>
        </p:blipFill>
        <p:spPr bwMode="auto">
          <a:xfrm>
            <a:off x="98672" y="3048000"/>
            <a:ext cx="3945629" cy="2959222"/>
          </a:xfrm>
          <a:prstGeom prst="rect">
            <a:avLst/>
          </a:prstGeom>
          <a:noFill/>
        </p:spPr>
      </p:pic>
      <p:pic>
        <p:nvPicPr>
          <p:cNvPr id="27650" name="Picture 2" descr="http://www.smithcounty.ms.gov/images/deer-recreation.jpg"/>
          <p:cNvPicPr>
            <a:picLocks noChangeAspect="1" noChangeArrowheads="1"/>
          </p:cNvPicPr>
          <p:nvPr/>
        </p:nvPicPr>
        <p:blipFill>
          <a:blip r:embed="rId4" cstate="print"/>
          <a:srcRect/>
          <a:stretch>
            <a:fillRect/>
          </a:stretch>
        </p:blipFill>
        <p:spPr bwMode="auto">
          <a:xfrm>
            <a:off x="228600" y="304800"/>
            <a:ext cx="3048000" cy="2428876"/>
          </a:xfrm>
          <a:prstGeom prst="rect">
            <a:avLst/>
          </a:prstGeom>
          <a:noFill/>
        </p:spPr>
      </p:pic>
      <p:pic>
        <p:nvPicPr>
          <p:cNvPr id="27654" name="Picture 6" descr="http://www.lasr.net/images/attractions/TX05lk003a002.jpg"/>
          <p:cNvPicPr>
            <a:picLocks noChangeAspect="1" noChangeArrowheads="1"/>
          </p:cNvPicPr>
          <p:nvPr/>
        </p:nvPicPr>
        <p:blipFill>
          <a:blip r:embed="rId5" cstate="print"/>
          <a:srcRect/>
          <a:stretch>
            <a:fillRect/>
          </a:stretch>
        </p:blipFill>
        <p:spPr bwMode="auto">
          <a:xfrm>
            <a:off x="6400800" y="152400"/>
            <a:ext cx="2667000" cy="3048000"/>
          </a:xfrm>
          <a:prstGeom prst="rect">
            <a:avLst/>
          </a:prstGeom>
          <a:noFill/>
        </p:spPr>
      </p:pic>
      <p:pic>
        <p:nvPicPr>
          <p:cNvPr id="27656" name="Picture 8" descr="http://www.nwk.usace.army.mil/cl/gif/hunting.jpg"/>
          <p:cNvPicPr>
            <a:picLocks noChangeAspect="1" noChangeArrowheads="1"/>
          </p:cNvPicPr>
          <p:nvPr/>
        </p:nvPicPr>
        <p:blipFill>
          <a:blip r:embed="rId6" cstate="print"/>
          <a:srcRect/>
          <a:stretch>
            <a:fillRect/>
          </a:stretch>
        </p:blipFill>
        <p:spPr bwMode="auto">
          <a:xfrm>
            <a:off x="3327489" y="4608251"/>
            <a:ext cx="3073311" cy="2087732"/>
          </a:xfrm>
          <a:prstGeom prst="rect">
            <a:avLst/>
          </a:prstGeom>
          <a:noFill/>
        </p:spPr>
      </p:pic>
      <p:pic>
        <p:nvPicPr>
          <p:cNvPr id="27662" name="Picture 14" descr="http://digital-desert.com/wildlife/320-prey-rabbit-dove-2315.jpg"/>
          <p:cNvPicPr>
            <a:picLocks noChangeAspect="1" noChangeArrowheads="1"/>
          </p:cNvPicPr>
          <p:nvPr/>
        </p:nvPicPr>
        <p:blipFill>
          <a:blip r:embed="rId7" cstate="print"/>
          <a:srcRect/>
          <a:stretch>
            <a:fillRect/>
          </a:stretch>
        </p:blipFill>
        <p:spPr bwMode="auto">
          <a:xfrm>
            <a:off x="3320249" y="152400"/>
            <a:ext cx="3048000" cy="344805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easycatfishbaitrecipes.com/wp-content/uploads/2009/06/lake-athens-catfish-300x270.jpg"/>
          <p:cNvPicPr>
            <a:picLocks noChangeAspect="1" noChangeArrowheads="1"/>
          </p:cNvPicPr>
          <p:nvPr/>
        </p:nvPicPr>
        <p:blipFill>
          <a:blip r:embed="rId2" cstate="print"/>
          <a:srcRect/>
          <a:stretch>
            <a:fillRect/>
          </a:stretch>
        </p:blipFill>
        <p:spPr bwMode="auto">
          <a:xfrm>
            <a:off x="152400" y="152400"/>
            <a:ext cx="3810000" cy="2800351"/>
          </a:xfrm>
          <a:prstGeom prst="rect">
            <a:avLst/>
          </a:prstGeom>
          <a:noFill/>
        </p:spPr>
      </p:pic>
      <p:pic>
        <p:nvPicPr>
          <p:cNvPr id="28676" name="Picture 4" descr="http://0.tqn.com/d/fishing/1/0/F/k/conroestringbreamclose.jpg"/>
          <p:cNvPicPr>
            <a:picLocks noChangeAspect="1" noChangeArrowheads="1"/>
          </p:cNvPicPr>
          <p:nvPr/>
        </p:nvPicPr>
        <p:blipFill>
          <a:blip r:embed="rId3" cstate="print"/>
          <a:srcRect/>
          <a:stretch>
            <a:fillRect/>
          </a:stretch>
        </p:blipFill>
        <p:spPr bwMode="auto">
          <a:xfrm>
            <a:off x="3962400" y="76200"/>
            <a:ext cx="4762500" cy="3609976"/>
          </a:xfrm>
          <a:prstGeom prst="rect">
            <a:avLst/>
          </a:prstGeom>
          <a:noFill/>
        </p:spPr>
      </p:pic>
      <p:pic>
        <p:nvPicPr>
          <p:cNvPr id="28678" name="Picture 6" descr="http://ingunowners.com/forums/picture.php?albumid=901&amp;pictureid=14208"/>
          <p:cNvPicPr>
            <a:picLocks noChangeAspect="1" noChangeArrowheads="1"/>
          </p:cNvPicPr>
          <p:nvPr/>
        </p:nvPicPr>
        <p:blipFill>
          <a:blip r:embed="rId4" cstate="print"/>
          <a:srcRect/>
          <a:stretch>
            <a:fillRect/>
          </a:stretch>
        </p:blipFill>
        <p:spPr bwMode="auto">
          <a:xfrm>
            <a:off x="152400" y="3200400"/>
            <a:ext cx="4495800" cy="3448050"/>
          </a:xfrm>
          <a:prstGeom prst="rect">
            <a:avLst/>
          </a:prstGeom>
          <a:noFill/>
        </p:spPr>
      </p:pic>
      <p:pic>
        <p:nvPicPr>
          <p:cNvPr id="28682" name="Picture 10" descr="http://2.bp.blogspot.com/-ZKpLWcTiSh4/T3DeJZVzlcI/AAAAAAAAAIY/oRRF0PZy8Ic/s1600/553062_10150627826440706_545450705_9452628_1005318401_n.jpg"/>
          <p:cNvPicPr>
            <a:picLocks noChangeAspect="1" noChangeArrowheads="1"/>
          </p:cNvPicPr>
          <p:nvPr/>
        </p:nvPicPr>
        <p:blipFill>
          <a:blip r:embed="rId5" cstate="print"/>
          <a:srcRect/>
          <a:stretch>
            <a:fillRect/>
          </a:stretch>
        </p:blipFill>
        <p:spPr bwMode="auto">
          <a:xfrm>
            <a:off x="4495800" y="3486150"/>
            <a:ext cx="4495800" cy="337185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4.bp.blogspot.com/_U62DbphPoTM/TTi8KOu8ixI/AAAAAAAAAEw/JXW5mDbIOtQ/s1600/Pack-of-Dogs.jpg"/>
          <p:cNvPicPr>
            <a:picLocks noChangeAspect="1" noChangeArrowheads="1"/>
          </p:cNvPicPr>
          <p:nvPr/>
        </p:nvPicPr>
        <p:blipFill>
          <a:blip r:embed="rId2" cstate="print"/>
          <a:srcRect/>
          <a:stretch>
            <a:fillRect/>
          </a:stretch>
        </p:blipFill>
        <p:spPr bwMode="auto">
          <a:xfrm>
            <a:off x="0" y="-457200"/>
            <a:ext cx="4953000" cy="3276600"/>
          </a:xfrm>
          <a:prstGeom prst="rect">
            <a:avLst/>
          </a:prstGeom>
          <a:noFill/>
        </p:spPr>
      </p:pic>
      <p:pic>
        <p:nvPicPr>
          <p:cNvPr id="29699" name="Picture 3"/>
          <p:cNvPicPr>
            <a:picLocks noChangeAspect="1" noChangeArrowheads="1"/>
          </p:cNvPicPr>
          <p:nvPr/>
        </p:nvPicPr>
        <p:blipFill>
          <a:blip r:embed="rId3" cstate="print"/>
          <a:srcRect/>
          <a:stretch>
            <a:fillRect/>
          </a:stretch>
        </p:blipFill>
        <p:spPr bwMode="auto">
          <a:xfrm>
            <a:off x="5105400" y="0"/>
            <a:ext cx="4038600" cy="3124200"/>
          </a:xfrm>
          <a:prstGeom prst="rect">
            <a:avLst/>
          </a:prstGeom>
          <a:noFill/>
          <a:ln w="9525">
            <a:noFill/>
            <a:miter lim="800000"/>
            <a:headEnd/>
            <a:tailEnd/>
          </a:ln>
        </p:spPr>
      </p:pic>
      <p:pic>
        <p:nvPicPr>
          <p:cNvPr id="29701" name="Picture 5" descr="http://animal.discovery.com/mammals/fox/pictures/fox-picture.jpg"/>
          <p:cNvPicPr>
            <a:picLocks noChangeAspect="1" noChangeArrowheads="1"/>
          </p:cNvPicPr>
          <p:nvPr/>
        </p:nvPicPr>
        <p:blipFill>
          <a:blip r:embed="rId4" cstate="print"/>
          <a:srcRect/>
          <a:stretch>
            <a:fillRect/>
          </a:stretch>
        </p:blipFill>
        <p:spPr bwMode="auto">
          <a:xfrm>
            <a:off x="0" y="3638550"/>
            <a:ext cx="4343400" cy="3219450"/>
          </a:xfrm>
          <a:prstGeom prst="rect">
            <a:avLst/>
          </a:prstGeom>
          <a:noFill/>
        </p:spPr>
      </p:pic>
      <p:pic>
        <p:nvPicPr>
          <p:cNvPr id="29703" name="Picture 7" descr="http://4.bp.blogspot.com/-WzRY1LglWxc/T1bSGKyUMrI/AAAAAAAAEKw/kWEUpqDO7cU/s1600/COUGAR06.jpg"/>
          <p:cNvPicPr>
            <a:picLocks noChangeAspect="1" noChangeArrowheads="1"/>
          </p:cNvPicPr>
          <p:nvPr/>
        </p:nvPicPr>
        <p:blipFill>
          <a:blip r:embed="rId5" cstate="print"/>
          <a:srcRect/>
          <a:stretch>
            <a:fillRect/>
          </a:stretch>
        </p:blipFill>
        <p:spPr bwMode="auto">
          <a:xfrm>
            <a:off x="4191000" y="3200400"/>
            <a:ext cx="4953000" cy="3657600"/>
          </a:xfrm>
          <a:prstGeom prst="rect">
            <a:avLst/>
          </a:prstGeom>
          <a:noFill/>
        </p:spPr>
      </p:pic>
      <p:pic>
        <p:nvPicPr>
          <p:cNvPr id="29705" name="Picture 9" descr="http://1.bp.blogspot.com/_yi8ZyUiNe9M/S9paYfMrMaI/AAAAAAAAABg/_nKXbmANI0Y/s1600/black-bear%5B1%5D.jpg"/>
          <p:cNvPicPr>
            <a:picLocks noChangeAspect="1" noChangeArrowheads="1"/>
          </p:cNvPicPr>
          <p:nvPr/>
        </p:nvPicPr>
        <p:blipFill>
          <a:blip r:embed="rId6" cstate="print"/>
          <a:srcRect/>
          <a:stretch>
            <a:fillRect/>
          </a:stretch>
        </p:blipFill>
        <p:spPr bwMode="auto">
          <a:xfrm>
            <a:off x="2209800" y="2057400"/>
            <a:ext cx="4076700" cy="25050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4.bp.blogspot.com/_yi5RldFFcMk/TSM0-Wsf0HI/AAAAAAAAAq4/WKhWeXVMr9I/s1600/rock.salt.2.JPG"/>
          <p:cNvPicPr>
            <a:picLocks noChangeAspect="1" noChangeArrowheads="1"/>
          </p:cNvPicPr>
          <p:nvPr/>
        </p:nvPicPr>
        <p:blipFill>
          <a:blip r:embed="rId2" cstate="print"/>
          <a:srcRect/>
          <a:stretch>
            <a:fillRect/>
          </a:stretch>
        </p:blipFill>
        <p:spPr bwMode="auto">
          <a:xfrm rot="9959256">
            <a:off x="4034704" y="84256"/>
            <a:ext cx="4829438" cy="2905126"/>
          </a:xfrm>
          <a:prstGeom prst="rect">
            <a:avLst/>
          </a:prstGeom>
          <a:noFill/>
        </p:spPr>
      </p:pic>
      <p:pic>
        <p:nvPicPr>
          <p:cNvPr id="30726" name="Picture 6" descr="http://www.fairfieldcollectibles.com/images/10123gw_open.jpg"/>
          <p:cNvPicPr>
            <a:picLocks noChangeAspect="1" noChangeArrowheads="1"/>
          </p:cNvPicPr>
          <p:nvPr/>
        </p:nvPicPr>
        <p:blipFill>
          <a:blip r:embed="rId3" cstate="print"/>
          <a:srcRect/>
          <a:stretch>
            <a:fillRect/>
          </a:stretch>
        </p:blipFill>
        <p:spPr bwMode="auto">
          <a:xfrm rot="903786">
            <a:off x="4890078" y="3799073"/>
            <a:ext cx="3995887" cy="2389744"/>
          </a:xfrm>
          <a:prstGeom prst="rect">
            <a:avLst/>
          </a:prstGeom>
          <a:noFill/>
        </p:spPr>
      </p:pic>
      <p:pic>
        <p:nvPicPr>
          <p:cNvPr id="30730" name="Picture 10" descr="http://www.galloway.asn.au/saleanimals/images/SayerMINIATURE%20BELTED%20GALLOWAY%20CATTLE%20(6).jpg"/>
          <p:cNvPicPr>
            <a:picLocks noChangeAspect="1" noChangeArrowheads="1"/>
          </p:cNvPicPr>
          <p:nvPr/>
        </p:nvPicPr>
        <p:blipFill>
          <a:blip r:embed="rId4" cstate="print"/>
          <a:srcRect/>
          <a:stretch>
            <a:fillRect/>
          </a:stretch>
        </p:blipFill>
        <p:spPr bwMode="auto">
          <a:xfrm>
            <a:off x="152400" y="1752600"/>
            <a:ext cx="4343400" cy="3495676"/>
          </a:xfrm>
          <a:prstGeom prst="rect">
            <a:avLst/>
          </a:prstGeom>
          <a:noFill/>
        </p:spPr>
      </p:pic>
      <p:sp>
        <p:nvSpPr>
          <p:cNvPr id="7" name="Oval Callout 6"/>
          <p:cNvSpPr/>
          <p:nvPr/>
        </p:nvSpPr>
        <p:spPr>
          <a:xfrm>
            <a:off x="381000" y="0"/>
            <a:ext cx="2057400" cy="2362200"/>
          </a:xfrm>
          <a:prstGeom prst="wedgeEllipseCallout">
            <a:avLst>
              <a:gd name="adj1" fmla="val 1389"/>
              <a:gd name="adj2" fmla="val 698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MOO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629400"/>
          </a:xfrm>
        </p:spPr>
        <p:txBody>
          <a:bodyPr>
            <a:normAutofit fontScale="90000"/>
          </a:bodyPr>
          <a:lstStyle/>
          <a:p>
            <a:pPr lvl="0"/>
            <a:r>
              <a:rPr lang="en-US" dirty="0">
                <a:solidFill>
                  <a:srgbClr val="331E0F"/>
                </a:solidFill>
              </a:rPr>
              <a:t>… </a:t>
            </a:r>
            <a:r>
              <a:rPr lang="en-US" u="words" dirty="0">
                <a:solidFill>
                  <a:srgbClr val="331E0F"/>
                </a:solidFill>
              </a:rPr>
              <a:t>Genesis 1:26-27</a:t>
            </a:r>
            <a:r>
              <a:rPr lang="en-US" dirty="0">
                <a:solidFill>
                  <a:srgbClr val="331E0F"/>
                </a:solidFill>
              </a:rPr>
              <a:t> - </a:t>
            </a:r>
            <a:r>
              <a:rPr lang="en-US" i="1" dirty="0">
                <a:solidFill>
                  <a:srgbClr val="331E0F"/>
                </a:solidFill>
              </a:rPr>
              <a:t>26 Then God said, "Let Us make man in Our image, according to Our likeness; and let them rule over the fish of the sea and over the birds of the sky and over the cattle and over all the earth, and over every creeping thing that creeps on the earth."</a:t>
            </a:r>
            <a:r>
              <a:rPr lang="en-US" dirty="0">
                <a:solidFill>
                  <a:srgbClr val="331E0F"/>
                </a:solidFill>
              </a:rPr>
              <a:t>  </a:t>
            </a:r>
            <a:r>
              <a:rPr lang="en-US" dirty="0"/>
              <a:t>NASU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EVOLUTIONIST SAY</a:t>
            </a:r>
          </a:p>
        </p:txBody>
      </p:sp>
      <p:pic>
        <p:nvPicPr>
          <p:cNvPr id="31746" name="Picture 2" descr="INSERT DESCRIPTION"/>
          <p:cNvPicPr>
            <a:picLocks noChangeAspect="1" noChangeArrowheads="1"/>
          </p:cNvPicPr>
          <p:nvPr/>
        </p:nvPicPr>
        <p:blipFill>
          <a:blip r:embed="rId2" cstate="print"/>
          <a:srcRect/>
          <a:stretch>
            <a:fillRect/>
          </a:stretch>
        </p:blipFill>
        <p:spPr bwMode="auto">
          <a:xfrm>
            <a:off x="1066800" y="1828800"/>
            <a:ext cx="7239000" cy="46482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6172200"/>
          </a:xfrm>
        </p:spPr>
        <p:txBody>
          <a:bodyPr>
            <a:normAutofit fontScale="90000"/>
          </a:bodyPr>
          <a:lstStyle/>
          <a:p>
            <a:pPr lvl="0"/>
            <a:r>
              <a:rPr lang="en-US" i="1" dirty="0">
                <a:solidFill>
                  <a:schemeClr val="accent6">
                    <a:lumMod val="50000"/>
                  </a:schemeClr>
                </a:solidFill>
              </a:rPr>
              <a:t>“Then God said, ‘Let us make man in our image, in our likeness, and let them rule over the fish of the sea and the birds of the air, over the livestock, over all the earth, and over all the creatures that move along the ground.’"</a:t>
            </a:r>
            <a:r>
              <a:rPr lang="en-US" dirty="0">
                <a:solidFill>
                  <a:schemeClr val="accent6">
                    <a:lumMod val="50000"/>
                  </a:schemeClr>
                </a:solidFill>
              </a:rPr>
              <a:t> </a:t>
            </a:r>
            <a:r>
              <a:rPr lang="en-US" dirty="0"/>
              <a:t/>
            </a:r>
            <a:br>
              <a:rPr lang="en-US" dirty="0"/>
            </a:br>
            <a:r>
              <a:rPr lang="en-US" u="words" dirty="0"/>
              <a:t>Genesis 1:26</a:t>
            </a:r>
            <a:r>
              <a:rPr lang="en-US" dirty="0"/>
              <a:t> </a:t>
            </a:r>
            <a:br>
              <a:rPr lang="en-US" dirty="0"/>
            </a:b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images.dubbo.org/wp-content/uploads/2007/05/apes.jpg"/>
          <p:cNvPicPr>
            <a:picLocks noChangeAspect="1" noChangeArrowheads="1"/>
          </p:cNvPicPr>
          <p:nvPr/>
        </p:nvPicPr>
        <p:blipFill>
          <a:blip r:embed="rId2" cstate="print"/>
          <a:srcRect/>
          <a:stretch>
            <a:fillRect/>
          </a:stretch>
        </p:blipFill>
        <p:spPr bwMode="auto">
          <a:xfrm>
            <a:off x="0" y="381000"/>
            <a:ext cx="3810000" cy="2857500"/>
          </a:xfrm>
          <a:prstGeom prst="rect">
            <a:avLst/>
          </a:prstGeom>
          <a:noFill/>
        </p:spPr>
      </p:pic>
      <p:pic>
        <p:nvPicPr>
          <p:cNvPr id="33796" name="Picture 4" descr="http://images.nationalgeographic.com/wpf/media-live/photos/000/007/cache/spider-monkey_719_600x450.jpg"/>
          <p:cNvPicPr>
            <a:picLocks noChangeAspect="1" noChangeArrowheads="1"/>
          </p:cNvPicPr>
          <p:nvPr/>
        </p:nvPicPr>
        <p:blipFill>
          <a:blip r:embed="rId3" cstate="print"/>
          <a:srcRect/>
          <a:stretch>
            <a:fillRect/>
          </a:stretch>
        </p:blipFill>
        <p:spPr bwMode="auto">
          <a:xfrm>
            <a:off x="4114800" y="152400"/>
            <a:ext cx="5029200" cy="3752850"/>
          </a:xfrm>
          <a:prstGeom prst="rect">
            <a:avLst/>
          </a:prstGeom>
          <a:noFill/>
        </p:spPr>
      </p:pic>
      <p:pic>
        <p:nvPicPr>
          <p:cNvPr id="33798" name="Picture 6" descr="http://onlyhdwallpapers.com/wallpaper/animals_national_geographic_monkeys_primates_desktop_1280x960_hd-wallpaper-34228.jpg"/>
          <p:cNvPicPr>
            <a:picLocks noChangeAspect="1" noChangeArrowheads="1"/>
          </p:cNvPicPr>
          <p:nvPr/>
        </p:nvPicPr>
        <p:blipFill>
          <a:blip r:embed="rId4" cstate="print"/>
          <a:srcRect/>
          <a:stretch>
            <a:fillRect/>
          </a:stretch>
        </p:blipFill>
        <p:spPr bwMode="auto">
          <a:xfrm>
            <a:off x="990600" y="3086100"/>
            <a:ext cx="5638800" cy="37719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743200"/>
          </a:xfrm>
        </p:spPr>
        <p:txBody>
          <a:bodyPr>
            <a:normAutofit fontScale="90000"/>
          </a:bodyPr>
          <a:lstStyle/>
          <a:p>
            <a:r>
              <a:rPr lang="en-US" cap="small" dirty="0"/>
              <a:t>Because we are made in the image of God… we have intrinsic value.</a:t>
            </a:r>
            <a:r>
              <a:rPr lang="en-US" dirty="0"/>
              <a:t/>
            </a:r>
            <a:br>
              <a:rPr lang="en-US" dirty="0"/>
            </a:br>
            <a:r>
              <a:rPr lang="en-US" cap="small" dirty="0"/>
              <a:t>If only for that reason– we are WORTH something</a:t>
            </a:r>
            <a:endParaRPr lang="en-US" dirty="0"/>
          </a:p>
        </p:txBody>
      </p:sp>
      <p:pic>
        <p:nvPicPr>
          <p:cNvPr id="34818" name="Picture 2" descr="http://www.salem-news.com/stimg/january212009/tattoo.jpg"/>
          <p:cNvPicPr>
            <a:picLocks noChangeAspect="1" noChangeArrowheads="1"/>
          </p:cNvPicPr>
          <p:nvPr/>
        </p:nvPicPr>
        <p:blipFill>
          <a:blip r:embed="rId2" cstate="print"/>
          <a:srcRect/>
          <a:stretch>
            <a:fillRect/>
          </a:stretch>
        </p:blipFill>
        <p:spPr bwMode="auto">
          <a:xfrm>
            <a:off x="152400" y="2743200"/>
            <a:ext cx="3333750" cy="3876676"/>
          </a:xfrm>
          <a:prstGeom prst="rect">
            <a:avLst/>
          </a:prstGeom>
          <a:noFill/>
        </p:spPr>
      </p:pic>
      <p:pic>
        <p:nvPicPr>
          <p:cNvPr id="34820" name="Picture 4" descr="http://soulgineering.com/wp-content/uploads/2011/05/MindTattoo.jpg"/>
          <p:cNvPicPr>
            <a:picLocks noChangeAspect="1" noChangeArrowheads="1"/>
          </p:cNvPicPr>
          <p:nvPr/>
        </p:nvPicPr>
        <p:blipFill>
          <a:blip r:embed="rId3" cstate="print"/>
          <a:srcRect/>
          <a:stretch>
            <a:fillRect/>
          </a:stretch>
        </p:blipFill>
        <p:spPr bwMode="auto">
          <a:xfrm>
            <a:off x="4572000" y="2819400"/>
            <a:ext cx="3695700" cy="3543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4818"/>
                                        </p:tgtEl>
                                        <p:attrNameLst>
                                          <p:attrName>style.visibility</p:attrName>
                                        </p:attrNameLst>
                                      </p:cBhvr>
                                      <p:to>
                                        <p:strVal val="visible"/>
                                      </p:to>
                                    </p:set>
                                    <p:anim calcmode="lin" valueType="num">
                                      <p:cBhvr>
                                        <p:cTn id="15" dur="1000" fill="hold"/>
                                        <p:tgtEl>
                                          <p:spTgt spid="34818"/>
                                        </p:tgtEl>
                                        <p:attrNameLst>
                                          <p:attrName>ppt_w</p:attrName>
                                        </p:attrNameLst>
                                      </p:cBhvr>
                                      <p:tavLst>
                                        <p:tav tm="0">
                                          <p:val>
                                            <p:fltVal val="0"/>
                                          </p:val>
                                        </p:tav>
                                        <p:tav tm="100000">
                                          <p:val>
                                            <p:strVal val="#ppt_w"/>
                                          </p:val>
                                        </p:tav>
                                      </p:tavLst>
                                    </p:anim>
                                    <p:anim calcmode="lin" valueType="num">
                                      <p:cBhvr>
                                        <p:cTn id="16" dur="1000" fill="hold"/>
                                        <p:tgtEl>
                                          <p:spTgt spid="34818"/>
                                        </p:tgtEl>
                                        <p:attrNameLst>
                                          <p:attrName>ppt_h</p:attrName>
                                        </p:attrNameLst>
                                      </p:cBhvr>
                                      <p:tavLst>
                                        <p:tav tm="0">
                                          <p:val>
                                            <p:fltVal val="0"/>
                                          </p:val>
                                        </p:tav>
                                        <p:tav tm="100000">
                                          <p:val>
                                            <p:strVal val="#ppt_h"/>
                                          </p:val>
                                        </p:tav>
                                      </p:tavLst>
                                    </p:anim>
                                    <p:anim calcmode="lin" valueType="num">
                                      <p:cBhvr>
                                        <p:cTn id="17" dur="1000" fill="hold"/>
                                        <p:tgtEl>
                                          <p:spTgt spid="348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4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4820"/>
                                        </p:tgtEl>
                                        <p:attrNameLst>
                                          <p:attrName>style.visibility</p:attrName>
                                        </p:attrNameLst>
                                      </p:cBhvr>
                                      <p:to>
                                        <p:strVal val="visible"/>
                                      </p:to>
                                    </p:set>
                                    <p:anim calcmode="lin" valueType="num">
                                      <p:cBhvr>
                                        <p:cTn id="23" dur="1000" fill="hold"/>
                                        <p:tgtEl>
                                          <p:spTgt spid="34820"/>
                                        </p:tgtEl>
                                        <p:attrNameLst>
                                          <p:attrName>ppt_w</p:attrName>
                                        </p:attrNameLst>
                                      </p:cBhvr>
                                      <p:tavLst>
                                        <p:tav tm="0">
                                          <p:val>
                                            <p:fltVal val="0"/>
                                          </p:val>
                                        </p:tav>
                                        <p:tav tm="100000">
                                          <p:val>
                                            <p:strVal val="#ppt_w"/>
                                          </p:val>
                                        </p:tav>
                                      </p:tavLst>
                                    </p:anim>
                                    <p:anim calcmode="lin" valueType="num">
                                      <p:cBhvr>
                                        <p:cTn id="24" dur="1000" fill="hold"/>
                                        <p:tgtEl>
                                          <p:spTgt spid="34820"/>
                                        </p:tgtEl>
                                        <p:attrNameLst>
                                          <p:attrName>ppt_h</p:attrName>
                                        </p:attrNameLst>
                                      </p:cBhvr>
                                      <p:tavLst>
                                        <p:tav tm="0">
                                          <p:val>
                                            <p:fltVal val="0"/>
                                          </p:val>
                                        </p:tav>
                                        <p:tav tm="100000">
                                          <p:val>
                                            <p:strVal val="#ppt_h"/>
                                          </p:val>
                                        </p:tav>
                                      </p:tavLst>
                                    </p:anim>
                                    <p:anim calcmode="lin" valueType="num">
                                      <p:cBhvr>
                                        <p:cTn id="25" dur="1000" fill="hold"/>
                                        <p:tgtEl>
                                          <p:spTgt spid="3482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48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oincommunity.com/forum/uploaded/Pikachews/20091215_100BillFront2.JPG"/>
          <p:cNvPicPr>
            <a:picLocks noChangeAspect="1" noChangeArrowheads="1"/>
          </p:cNvPicPr>
          <p:nvPr/>
        </p:nvPicPr>
        <p:blipFill>
          <a:blip r:embed="rId2" cstate="print"/>
          <a:srcRect/>
          <a:stretch>
            <a:fillRect/>
          </a:stretch>
        </p:blipFill>
        <p:spPr bwMode="auto">
          <a:xfrm>
            <a:off x="1066800" y="152400"/>
            <a:ext cx="7239000" cy="3200400"/>
          </a:xfrm>
          <a:prstGeom prst="rect">
            <a:avLst/>
          </a:prstGeom>
          <a:noFill/>
        </p:spPr>
      </p:pic>
      <p:pic>
        <p:nvPicPr>
          <p:cNvPr id="35844" name="Picture 4" descr="http://www.coincommunity.com/forum/uploaded/Pikachews/20091215_100BillBack2.JPG"/>
          <p:cNvPicPr>
            <a:picLocks noChangeAspect="1" noChangeArrowheads="1"/>
          </p:cNvPicPr>
          <p:nvPr/>
        </p:nvPicPr>
        <p:blipFill>
          <a:blip r:embed="rId3" cstate="print"/>
          <a:srcRect/>
          <a:stretch>
            <a:fillRect/>
          </a:stretch>
        </p:blipFill>
        <p:spPr bwMode="auto">
          <a:xfrm>
            <a:off x="1066800" y="3505200"/>
            <a:ext cx="7248525" cy="320040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MADE IN THE IMAGE OF GOD</a:t>
            </a:r>
          </a:p>
        </p:txBody>
      </p:sp>
      <p:pic>
        <p:nvPicPr>
          <p:cNvPr id="3" name="Picture 2">
            <a:extLst>
              <a:ext uri="{FF2B5EF4-FFF2-40B4-BE49-F238E27FC236}">
                <a16:creationId xmlns:a16="http://schemas.microsoft.com/office/drawing/2014/main" xmlns="" id="{071A1F63-272F-4EDF-B78C-DF24D9BAF530}"/>
              </a:ext>
            </a:extLst>
          </p:cNvPr>
          <p:cNvPicPr>
            <a:picLocks noChangeAspect="1"/>
          </p:cNvPicPr>
          <p:nvPr/>
        </p:nvPicPr>
        <p:blipFill>
          <a:blip r:embed="rId2" cstate="print"/>
          <a:stretch>
            <a:fillRect/>
          </a:stretch>
        </p:blipFill>
        <p:spPr>
          <a:xfrm>
            <a:off x="838200" y="1981200"/>
            <a:ext cx="7467600"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powerpoint.sonyanancysims.com/mypictures/Bible%20Verses/LargePicts/John%203_16.jpg"/>
          <p:cNvPicPr>
            <a:picLocks noChangeAspect="1" noChangeArrowheads="1"/>
          </p:cNvPicPr>
          <p:nvPr/>
        </p:nvPicPr>
        <p:blipFill>
          <a:blip r:embed="rId2" cstate="print"/>
          <a:srcRect/>
          <a:stretch>
            <a:fillRect/>
          </a:stretch>
        </p:blipFill>
        <p:spPr bwMode="auto">
          <a:xfrm>
            <a:off x="381000" y="381000"/>
            <a:ext cx="8458200" cy="60198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286000"/>
          </a:xfrm>
        </p:spPr>
        <p:txBody>
          <a:bodyPr>
            <a:normAutofit/>
          </a:bodyPr>
          <a:lstStyle/>
          <a:p>
            <a:r>
              <a:rPr lang="en-US" cap="all" dirty="0"/>
              <a:t>because we have been created in His image – we have a responsibility</a:t>
            </a:r>
            <a:endParaRPr lang="en-US" dirty="0"/>
          </a:p>
        </p:txBody>
      </p:sp>
      <p:pic>
        <p:nvPicPr>
          <p:cNvPr id="38914" name="Picture 2" descr="C:\Users\McGough\Pictures\!!!My Pictures\!!!!!!!!!!This week's lesson\Eric_Harris.JPG"/>
          <p:cNvPicPr>
            <a:picLocks noChangeAspect="1" noChangeArrowheads="1"/>
          </p:cNvPicPr>
          <p:nvPr/>
        </p:nvPicPr>
        <p:blipFill>
          <a:blip r:embed="rId2" cstate="print"/>
          <a:srcRect/>
          <a:stretch>
            <a:fillRect/>
          </a:stretch>
        </p:blipFill>
        <p:spPr bwMode="auto">
          <a:xfrm>
            <a:off x="152400" y="3124200"/>
            <a:ext cx="2514600" cy="3429000"/>
          </a:xfrm>
          <a:prstGeom prst="rect">
            <a:avLst/>
          </a:prstGeom>
          <a:noFill/>
        </p:spPr>
      </p:pic>
      <p:pic>
        <p:nvPicPr>
          <p:cNvPr id="38915" name="Picture 3" descr="C:\Users\McGough\Pictures\!!!My Pictures\!!!!!!!!!!This week's lesson\Dylan_Klebold.JPG"/>
          <p:cNvPicPr>
            <a:picLocks noChangeAspect="1" noChangeArrowheads="1"/>
          </p:cNvPicPr>
          <p:nvPr/>
        </p:nvPicPr>
        <p:blipFill>
          <a:blip r:embed="rId3" cstate="print"/>
          <a:srcRect/>
          <a:stretch>
            <a:fillRect/>
          </a:stretch>
        </p:blipFill>
        <p:spPr bwMode="auto">
          <a:xfrm>
            <a:off x="6553200" y="3124200"/>
            <a:ext cx="2409825" cy="3429000"/>
          </a:xfrm>
          <a:prstGeom prst="rect">
            <a:avLst/>
          </a:prstGeom>
          <a:noFill/>
        </p:spPr>
      </p:pic>
      <p:sp>
        <p:nvSpPr>
          <p:cNvPr id="6" name="TextBox 5"/>
          <p:cNvSpPr txBox="1"/>
          <p:nvPr/>
        </p:nvSpPr>
        <p:spPr>
          <a:xfrm>
            <a:off x="2362200" y="3124200"/>
            <a:ext cx="2819400" cy="1477328"/>
          </a:xfrm>
          <a:prstGeom prst="rect">
            <a:avLst/>
          </a:prstGeom>
          <a:noFill/>
        </p:spPr>
        <p:txBody>
          <a:bodyPr wrap="square" rtlCol="0">
            <a:spAutoFit/>
          </a:bodyPr>
          <a:lstStyle/>
          <a:p>
            <a:pPr lvl="1"/>
            <a:r>
              <a:rPr lang="en-US" dirty="0"/>
              <a:t>Eric Harris on April 20, 1999 - from 11:19 a.m. - 12:08 p.m.  Kill 7 people and wounded 24 others.  </a:t>
            </a:r>
          </a:p>
        </p:txBody>
      </p:sp>
      <p:sp>
        <p:nvSpPr>
          <p:cNvPr id="7" name="TextBox 6"/>
          <p:cNvSpPr txBox="1"/>
          <p:nvPr/>
        </p:nvSpPr>
        <p:spPr>
          <a:xfrm>
            <a:off x="3581400" y="5029200"/>
            <a:ext cx="2971800" cy="1477328"/>
          </a:xfrm>
          <a:prstGeom prst="rect">
            <a:avLst/>
          </a:prstGeom>
          <a:noFill/>
        </p:spPr>
        <p:txBody>
          <a:bodyPr wrap="square" rtlCol="0">
            <a:spAutoFit/>
          </a:bodyPr>
          <a:lstStyle/>
          <a:p>
            <a:pPr lvl="1"/>
            <a:r>
              <a:rPr lang="en-US" dirty="0"/>
              <a:t>Dylan </a:t>
            </a:r>
            <a:r>
              <a:rPr lang="en-US" dirty="0" err="1"/>
              <a:t>Klebold</a:t>
            </a:r>
            <a:r>
              <a:rPr lang="en-US" dirty="0"/>
              <a:t> on April 20, 1999 - from 11:19 a.m. - 12:08 p.m.  killed 6 people and wounded 24 others.</a:t>
            </a:r>
          </a:p>
        </p:txBody>
      </p:sp>
      <p:sp>
        <p:nvSpPr>
          <p:cNvPr id="8" name="TextBox 7"/>
          <p:cNvSpPr txBox="1"/>
          <p:nvPr/>
        </p:nvSpPr>
        <p:spPr>
          <a:xfrm>
            <a:off x="838200" y="2514600"/>
            <a:ext cx="7467600" cy="461665"/>
          </a:xfrm>
          <a:prstGeom prst="rect">
            <a:avLst/>
          </a:prstGeom>
          <a:noFill/>
        </p:spPr>
        <p:txBody>
          <a:bodyPr wrap="square" rtlCol="0">
            <a:spAutoFit/>
          </a:bodyPr>
          <a:lstStyle/>
          <a:p>
            <a:pPr lvl="0" algn="ctr"/>
            <a:r>
              <a:rPr lang="en-US" sz="2400" b="1" i="1" dirty="0"/>
              <a:t>“Cause, if that’s all you are, that’s all you’re going to be."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914"/>
                                        </p:tgtEl>
                                        <p:attrNameLst>
                                          <p:attrName>style.visibility</p:attrName>
                                        </p:attrNameLst>
                                      </p:cBhvr>
                                      <p:to>
                                        <p:strVal val="visible"/>
                                      </p:to>
                                    </p:set>
                                    <p:animEffect transition="in" filter="fade">
                                      <p:cBhvr>
                                        <p:cTn id="17" dur="1000"/>
                                        <p:tgtEl>
                                          <p:spTgt spid="38914"/>
                                        </p:tgtEl>
                                      </p:cBhvr>
                                    </p:animEffect>
                                    <p:anim calcmode="lin" valueType="num">
                                      <p:cBhvr>
                                        <p:cTn id="18" dur="1000" fill="hold"/>
                                        <p:tgtEl>
                                          <p:spTgt spid="38914"/>
                                        </p:tgtEl>
                                        <p:attrNameLst>
                                          <p:attrName>ppt_x</p:attrName>
                                        </p:attrNameLst>
                                      </p:cBhvr>
                                      <p:tavLst>
                                        <p:tav tm="0">
                                          <p:val>
                                            <p:strVal val="#ppt_x"/>
                                          </p:val>
                                        </p:tav>
                                        <p:tav tm="100000">
                                          <p:val>
                                            <p:strVal val="#ppt_x"/>
                                          </p:val>
                                        </p:tav>
                                      </p:tavLst>
                                    </p:anim>
                                    <p:anim calcmode="lin" valueType="num">
                                      <p:cBhvr>
                                        <p:cTn id="19" dur="1000" fill="hold"/>
                                        <p:tgtEl>
                                          <p:spTgt spid="389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8915"/>
                                        </p:tgtEl>
                                        <p:attrNameLst>
                                          <p:attrName>style.visibility</p:attrName>
                                        </p:attrNameLst>
                                      </p:cBhvr>
                                      <p:to>
                                        <p:strVal val="visible"/>
                                      </p:to>
                                    </p:set>
                                    <p:animEffect transition="in" filter="fade">
                                      <p:cBhvr>
                                        <p:cTn id="24" dur="1000"/>
                                        <p:tgtEl>
                                          <p:spTgt spid="38915"/>
                                        </p:tgtEl>
                                      </p:cBhvr>
                                    </p:animEffect>
                                    <p:anim calcmode="lin" valueType="num">
                                      <p:cBhvr>
                                        <p:cTn id="25" dur="1000" fill="hold"/>
                                        <p:tgtEl>
                                          <p:spTgt spid="38915"/>
                                        </p:tgtEl>
                                        <p:attrNameLst>
                                          <p:attrName>ppt_x</p:attrName>
                                        </p:attrNameLst>
                                      </p:cBhvr>
                                      <p:tavLst>
                                        <p:tav tm="0">
                                          <p:val>
                                            <p:strVal val="#ppt_x"/>
                                          </p:val>
                                        </p:tav>
                                        <p:tav tm="100000">
                                          <p:val>
                                            <p:strVal val="#ppt_x"/>
                                          </p:val>
                                        </p:tav>
                                      </p:tavLst>
                                    </p:anim>
                                    <p:anim calcmode="lin" valueType="num">
                                      <p:cBhvr>
                                        <p:cTn id="26" dur="1000" fill="hold"/>
                                        <p:tgtEl>
                                          <p:spTgt spid="389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900" decel="100000" fill="hold"/>
                                        <p:tgtEl>
                                          <p:spTgt spid="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
            <a:ext cx="8229600" cy="3352800"/>
          </a:xfrm>
        </p:spPr>
        <p:txBody>
          <a:bodyPr/>
          <a:lstStyle/>
          <a:p>
            <a:pPr marL="0" lvl="1" indent="-274320">
              <a:buClr>
                <a:schemeClr val="accent1"/>
              </a:buClr>
              <a:buSzPct val="80000"/>
              <a:buFont typeface="Wingdings 2" pitchFamily="18" charset="2"/>
              <a:buChar char=""/>
            </a:pPr>
            <a:r>
              <a:rPr lang="en-US" sz="6600" dirty="0"/>
              <a:t>-	that’s just how I am</a:t>
            </a:r>
          </a:p>
          <a:p>
            <a:pPr marL="0" lvl="1" indent="-274320">
              <a:buClr>
                <a:schemeClr val="accent1"/>
              </a:buClr>
              <a:buSzPct val="80000"/>
              <a:buFont typeface="Wingdings 2" pitchFamily="18" charset="2"/>
              <a:buChar char=""/>
            </a:pPr>
            <a:r>
              <a:rPr lang="en-US" sz="6600" dirty="0"/>
              <a:t>-	I was born this way</a:t>
            </a:r>
          </a:p>
          <a:p>
            <a:pPr marL="0" lvl="1" indent="-274320">
              <a:buClr>
                <a:schemeClr val="accent1"/>
              </a:buClr>
              <a:buSzPct val="80000"/>
              <a:buFont typeface="Wingdings 2" pitchFamily="18" charset="2"/>
              <a:buChar char=""/>
            </a:pPr>
            <a:r>
              <a:rPr lang="en-US" sz="6600" dirty="0"/>
              <a:t>-	I can’t help myself</a:t>
            </a:r>
            <a:endParaRPr lang="en-US" sz="2400" dirty="0"/>
          </a:p>
          <a:p>
            <a:endParaRPr lang="en-US" dirty="0"/>
          </a:p>
        </p:txBody>
      </p:sp>
      <p:sp>
        <p:nvSpPr>
          <p:cNvPr id="4" name="TextBox 3"/>
          <p:cNvSpPr txBox="1"/>
          <p:nvPr/>
        </p:nvSpPr>
        <p:spPr>
          <a:xfrm>
            <a:off x="609600" y="4572000"/>
            <a:ext cx="7772400" cy="1384995"/>
          </a:xfrm>
          <a:prstGeom prst="rect">
            <a:avLst/>
          </a:prstGeom>
          <a:noFill/>
        </p:spPr>
        <p:txBody>
          <a:bodyPr wrap="square" rtlCol="0">
            <a:spAutoFit/>
          </a:bodyPr>
          <a:lstStyle/>
          <a:p>
            <a:pPr lvl="1" algn="ctr"/>
            <a:r>
              <a:rPr lang="en-US" sz="2800" b="1" i="1" dirty="0"/>
              <a:t>Essentially they’re saying I'm just dirt… not divine.  They’re declaring “I wasn’t formed by God, I came from goop."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800" decel="100000"/>
                                        <p:tgtEl>
                                          <p:spTgt spid="3">
                                            <p:txEl>
                                              <p:pRg st="2" end="2"/>
                                            </p:txEl>
                                          </p:spTgt>
                                        </p:tgtEl>
                                      </p:cBhvr>
                                    </p:animEffect>
                                    <p:anim calcmode="lin" valueType="num">
                                      <p:cBhvr>
                                        <p:cTn id="2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248400"/>
          </a:xfrm>
        </p:spPr>
        <p:txBody>
          <a:bodyPr/>
          <a:lstStyle/>
          <a:p>
            <a:pPr lvl="0"/>
            <a:r>
              <a:rPr lang="en-US" sz="4800" b="1" i="1" dirty="0"/>
              <a:t>"Be holy because I, the LORD your God, am holy.”</a:t>
            </a:r>
            <a:r>
              <a:rPr lang="en-US" sz="4800" dirty="0"/>
              <a:t> </a:t>
            </a:r>
            <a:r>
              <a:rPr lang="en-US" sz="4800" u="words" dirty="0"/>
              <a:t>Leviticus 19:2</a:t>
            </a:r>
            <a:r>
              <a:rPr lang="en-US" sz="4800" dirty="0"/>
              <a:t> </a:t>
            </a:r>
          </a:p>
          <a:p>
            <a:r>
              <a:rPr lang="en-US" sz="4800" b="1" i="1" dirty="0"/>
              <a:t>“Be merciful, just as your Father is merciful.”</a:t>
            </a:r>
            <a:r>
              <a:rPr lang="en-US" sz="4800" dirty="0"/>
              <a:t> </a:t>
            </a:r>
            <a:r>
              <a:rPr lang="en-US" sz="4800" u="words" dirty="0"/>
              <a:t>Luke 6:36</a:t>
            </a:r>
            <a:r>
              <a:rPr lang="en-US" sz="4800" dirty="0"/>
              <a:t> </a:t>
            </a:r>
          </a:p>
          <a:p>
            <a:r>
              <a:rPr lang="en-US" sz="4800" b="1" i="1" dirty="0"/>
              <a:t>“Be perfect, therefore, as your heavenly Father is perfect.”</a:t>
            </a:r>
            <a:r>
              <a:rPr lang="en-US" sz="4800" dirty="0"/>
              <a:t> </a:t>
            </a:r>
            <a:r>
              <a:rPr lang="en-US" sz="4800" u="words" dirty="0"/>
              <a:t>Matthew 5:48 </a:t>
            </a:r>
            <a:endParaRPr lang="en-US" sz="4800" dirty="0"/>
          </a:p>
          <a:p>
            <a:pPr lvl="0"/>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52600"/>
          </a:xfrm>
        </p:spPr>
        <p:txBody>
          <a:bodyPr>
            <a:normAutofit/>
          </a:bodyPr>
          <a:lstStyle/>
          <a:p>
            <a:r>
              <a:rPr lang="en-US" i="1" u="sng" dirty="0"/>
              <a:t>“to be complete”</a:t>
            </a:r>
            <a:r>
              <a:rPr lang="en-US" dirty="0"/>
              <a:t> or </a:t>
            </a:r>
            <a:r>
              <a:rPr lang="en-US" i="1" u="words" dirty="0"/>
              <a:t>“to be mature”</a:t>
            </a:r>
            <a:r>
              <a:rPr lang="en-US" dirty="0"/>
              <a:t> – </a:t>
            </a:r>
          </a:p>
        </p:txBody>
      </p:sp>
      <p:sp>
        <p:nvSpPr>
          <p:cNvPr id="3" name="Content Placeholder 2"/>
          <p:cNvSpPr>
            <a:spLocks noGrp="1"/>
          </p:cNvSpPr>
          <p:nvPr>
            <p:ph idx="1"/>
          </p:nvPr>
        </p:nvSpPr>
        <p:spPr>
          <a:xfrm>
            <a:off x="457200" y="2819400"/>
            <a:ext cx="8229600" cy="3306763"/>
          </a:xfrm>
        </p:spPr>
        <p:txBody>
          <a:bodyPr>
            <a:normAutofit/>
          </a:bodyPr>
          <a:lstStyle/>
          <a:p>
            <a:pPr algn="ctr"/>
            <a:r>
              <a:rPr lang="en-US" sz="4400" u="words" dirty="0"/>
              <a:t>Hebrews 5:14</a:t>
            </a:r>
            <a:r>
              <a:rPr lang="en-US" sz="4400" dirty="0"/>
              <a:t> - </a:t>
            </a:r>
            <a:r>
              <a:rPr lang="en-US" sz="4400" b="1" i="1" dirty="0"/>
              <a:t>“But solid food is for the </a:t>
            </a:r>
            <a:r>
              <a:rPr lang="en-US" sz="4400" b="1" i="1" u="sng" dirty="0"/>
              <a:t>MATURE</a:t>
            </a:r>
            <a:r>
              <a:rPr lang="en-US" sz="4400" b="1" i="1" dirty="0"/>
              <a:t>, who by constant use have trained themselves to distinguish good from evil.”</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8"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6248400"/>
          </a:xfrm>
        </p:spPr>
        <p:txBody>
          <a:bodyPr/>
          <a:lstStyle/>
          <a:p>
            <a:pPr lvl="0"/>
            <a:r>
              <a:rPr lang="en-US" i="1" dirty="0"/>
              <a:t>“In the same way, let your light shine before others, SO THAT they may see your good works and give glory to your Father who is in heaven.” </a:t>
            </a:r>
            <a:r>
              <a:rPr lang="en-US" u="words" dirty="0"/>
              <a:t>Matthew 5:16</a:t>
            </a:r>
            <a:r>
              <a:rPr lang="en-US" dirty="0"/>
              <a:t> ESV </a:t>
            </a:r>
            <a:br>
              <a:rPr lang="en-US" dirty="0"/>
            </a:b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876800"/>
          </a:xfrm>
        </p:spPr>
        <p:txBody>
          <a:bodyPr>
            <a:normAutofit lnSpcReduction="10000"/>
          </a:bodyPr>
          <a:lstStyle/>
          <a:p>
            <a:pPr lvl="0" algn="ctr">
              <a:buNone/>
            </a:pPr>
            <a:r>
              <a:rPr lang="en-US" sz="4800" b="1" i="1" dirty="0"/>
              <a:t>“The LORD God formed the man from the dust of the ground and breathed into his nostrils the breath of life, and the man became a living being.”</a:t>
            </a:r>
            <a:r>
              <a:rPr lang="en-US" sz="4800" dirty="0"/>
              <a:t> </a:t>
            </a:r>
          </a:p>
          <a:p>
            <a:pPr lvl="0" algn="ctr">
              <a:buNone/>
            </a:pPr>
            <a:r>
              <a:rPr lang="en-US" sz="4800" u="words" dirty="0"/>
              <a:t>Genesis 2:7</a:t>
            </a:r>
            <a:endParaRPr lang="en-US" sz="4800"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ke Vs Pepsi.wmv">
            <a:hlinkClick r:id="" action="ppaction://media"/>
          </p:cNvPr>
          <p:cNvPicPr>
            <a:picLocks noGrp="1" noChangeAspect="1"/>
          </p:cNvPicPr>
          <p:nvPr>
            <p:ph idx="1"/>
            <a:videoFile r:link="rId1"/>
            <p:extLst>
              <p:ext uri="{DAA4B4D4-6D71-4841-9C94-3DE7FCFB9230}">
                <p14:media xmlns:p14="http://schemas.microsoft.com/office/powerpoint/2010/main" xmlns="" r:link="rId3"/>
              </p:ext>
            </p:extLst>
          </p:nvPr>
        </p:nvPicPr>
        <p:blipFill>
          <a:blip r:embed="rId4" cstate="print"/>
          <a:stretch>
            <a:fillRect/>
          </a:stretch>
        </p:blipFill>
        <p:spPr>
          <a:xfrm>
            <a:off x="1219200" y="1143000"/>
            <a:ext cx="65532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Who do these men work for? How do you know?</a:t>
            </a:r>
          </a:p>
        </p:txBody>
      </p:sp>
      <p:pic>
        <p:nvPicPr>
          <p:cNvPr id="39938" name="Picture 2" descr="C:\Users\McGough\Pictures\!!!My Pictures\!!!!!!!!!!This week's lesson\cola-wars-art-gs99dark-1cola-wars---nybz110-- (1).jpg"/>
          <p:cNvPicPr>
            <a:picLocks noChangeAspect="1" noChangeArrowheads="1"/>
          </p:cNvPicPr>
          <p:nvPr/>
        </p:nvPicPr>
        <p:blipFill>
          <a:blip r:embed="rId2" cstate="print"/>
          <a:srcRect/>
          <a:stretch>
            <a:fillRect/>
          </a:stretch>
        </p:blipFill>
        <p:spPr bwMode="auto">
          <a:xfrm>
            <a:off x="990600" y="1905000"/>
            <a:ext cx="6858000" cy="41148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themajors.net/detroit/wp-content/uploads/2011/09/clip_54_thumbnail.jpg"/>
          <p:cNvPicPr>
            <a:picLocks noChangeAspect="1" noChangeArrowheads="1"/>
          </p:cNvPicPr>
          <p:nvPr/>
        </p:nvPicPr>
        <p:blipFill>
          <a:blip r:embed="rId2" cstate="print"/>
          <a:srcRect/>
          <a:stretch>
            <a:fillRect/>
          </a:stretch>
        </p:blipFill>
        <p:spPr bwMode="auto">
          <a:xfrm>
            <a:off x="914400" y="838200"/>
            <a:ext cx="7162800" cy="51054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943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u="word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Hebrews 11:3</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By faith we understand that the worlds were prepared by the word of God, so that what is seen was not made out of things which are visible.</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style>
          <a:lnRef idx="1">
            <a:schemeClr val="accent1"/>
          </a:lnRef>
          <a:fillRef idx="3">
            <a:schemeClr val="accent1"/>
          </a:fillRef>
          <a:effectRef idx="2">
            <a:schemeClr val="accent1"/>
          </a:effectRef>
          <a:fontRef idx="minor">
            <a:schemeClr val="lt1"/>
          </a:fontRef>
        </p:style>
        <p:txBody>
          <a:bodyPr/>
          <a:lstStyle/>
          <a:p>
            <a:pPr marL="0" lvl="1" indent="-274320" algn="ctr">
              <a:buClr>
                <a:schemeClr val="accent1"/>
              </a:buClr>
              <a:buSzPct val="80000"/>
              <a:buFont typeface="Wingdings 2" pitchFamily="18" charset="2"/>
              <a:buChar char=""/>
            </a:pPr>
            <a:r>
              <a:rPr lang="en-US" sz="6600" u="words" dirty="0"/>
              <a:t>Romans 4:17</a:t>
            </a:r>
            <a:r>
              <a:rPr lang="en-US" sz="6600" dirty="0"/>
              <a:t> -…</a:t>
            </a:r>
            <a:r>
              <a:rPr lang="en-US" sz="6600" b="1" i="1" dirty="0"/>
              <a:t>even God, who gives life to the dead and calls into being that which does not exist.</a:t>
            </a:r>
            <a:r>
              <a:rPr lang="en-US" sz="6600" dirty="0"/>
              <a:t>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pPr marL="0" lvl="1" indent="-274320" algn="ctr">
              <a:buClr>
                <a:schemeClr val="accent1"/>
              </a:buClr>
              <a:buSzPct val="80000"/>
              <a:buNone/>
            </a:pPr>
            <a:r>
              <a:rPr lang="en-US" sz="4400" u="words" dirty="0"/>
              <a:t>John 1:1-3</a:t>
            </a:r>
            <a:r>
              <a:rPr lang="en-US" sz="4400" dirty="0"/>
              <a:t> - </a:t>
            </a:r>
            <a:r>
              <a:rPr lang="en-US" sz="4400" b="1" i="1" dirty="0"/>
              <a:t>1 In the beginning was the Word, and the Word was with God, and the Word was God. 2 He was in the beginning with God. 3 All things came into being through Him, and apart from Him nothing came into being that has come into being.</a:t>
            </a:r>
            <a:r>
              <a:rPr lang="en-US" sz="4400" dirty="0"/>
              <a:t> </a:t>
            </a:r>
          </a:p>
          <a:p>
            <a:pPr marL="0" lvl="1" indent="-274320" algn="ctr">
              <a:buClr>
                <a:schemeClr val="accent1"/>
              </a:buClr>
              <a:buSzPct val="80000"/>
              <a:buNone/>
            </a:pPr>
            <a:r>
              <a:rPr lang="en-US" sz="4400" dirty="0"/>
              <a:t>NASU</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McGough\Pictures\!!!My Pictures\!!!!!!!!!!This week's lesson\creating_ada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McGough\Pictures\!!!My Pictures\!!!!!!!!!!This week's lesson\DSCN1476 25%.jpg"/>
          <p:cNvPicPr>
            <a:picLocks noChangeAspect="1" noChangeArrowheads="1"/>
          </p:cNvPicPr>
          <p:nvPr/>
        </p:nvPicPr>
        <p:blipFill>
          <a:blip r:embed="rId2" cstate="print"/>
          <a:srcRect/>
          <a:stretch>
            <a:fillRect/>
          </a:stretch>
        </p:blipFill>
        <p:spPr bwMode="auto">
          <a:xfrm>
            <a:off x="152400" y="152400"/>
            <a:ext cx="8839200" cy="62484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plantertomato.typepad.com/.a/6a0120a805e490970b013488d123f2970c-800wi"/>
          <p:cNvPicPr>
            <a:picLocks noChangeAspect="1" noChangeArrowheads="1"/>
          </p:cNvPicPr>
          <p:nvPr/>
        </p:nvPicPr>
        <p:blipFill>
          <a:blip r:embed="rId2" cstate="print"/>
          <a:srcRect/>
          <a:stretch>
            <a:fillRect/>
          </a:stretch>
        </p:blipFill>
        <p:spPr bwMode="auto">
          <a:xfrm>
            <a:off x="228600" y="152400"/>
            <a:ext cx="7620000" cy="5229225"/>
          </a:xfrm>
          <a:prstGeom prst="rect">
            <a:avLst/>
          </a:prstGeom>
          <a:noFill/>
        </p:spPr>
      </p:pic>
      <p:pic>
        <p:nvPicPr>
          <p:cNvPr id="17412" name="Picture 4" descr="http://www.byexample.com/library/photos/byexample_homestead/egg_laying_chicken_breeds/egg_laying_chickens_02.jpg"/>
          <p:cNvPicPr>
            <a:picLocks noChangeAspect="1" noChangeArrowheads="1"/>
          </p:cNvPicPr>
          <p:nvPr/>
        </p:nvPicPr>
        <p:blipFill>
          <a:blip r:embed="rId3" cstate="print"/>
          <a:srcRect/>
          <a:stretch>
            <a:fillRect/>
          </a:stretch>
        </p:blipFill>
        <p:spPr bwMode="auto">
          <a:xfrm>
            <a:off x="3048000" y="4048124"/>
            <a:ext cx="2962275" cy="2809876"/>
          </a:xfrm>
          <a:prstGeom prst="rect">
            <a:avLst/>
          </a:prstGeom>
          <a:noFill/>
        </p:spPr>
      </p:pic>
      <p:pic>
        <p:nvPicPr>
          <p:cNvPr id="17416" name="Picture 8" descr="http://ericmackonline.com/ICA/BLOGS/emonline.nsf/dx/CookedChicken.jpg/$file/CookedChicken.jpg"/>
          <p:cNvPicPr>
            <a:picLocks noChangeAspect="1" noChangeArrowheads="1"/>
          </p:cNvPicPr>
          <p:nvPr/>
        </p:nvPicPr>
        <p:blipFill>
          <a:blip r:embed="rId4" cstate="print"/>
          <a:srcRect/>
          <a:stretch>
            <a:fillRect/>
          </a:stretch>
        </p:blipFill>
        <p:spPr bwMode="auto">
          <a:xfrm>
            <a:off x="0" y="3962400"/>
            <a:ext cx="3048000" cy="2247901"/>
          </a:xfrm>
          <a:prstGeom prst="rect">
            <a:avLst/>
          </a:prstGeom>
          <a:noFill/>
        </p:spPr>
      </p:pic>
      <p:pic>
        <p:nvPicPr>
          <p:cNvPr id="17414" name="Picture 6" descr="http://blog.trysensa.com/wp-content/uploads/2012/07/Oven-Fried-Chicken1.jpg"/>
          <p:cNvPicPr>
            <a:picLocks noChangeAspect="1" noChangeArrowheads="1"/>
          </p:cNvPicPr>
          <p:nvPr/>
        </p:nvPicPr>
        <p:blipFill>
          <a:blip r:embed="rId5" cstate="print"/>
          <a:srcRect/>
          <a:stretch>
            <a:fillRect/>
          </a:stretch>
        </p:blipFill>
        <p:spPr bwMode="auto">
          <a:xfrm>
            <a:off x="6019800" y="3657600"/>
            <a:ext cx="3505200" cy="2438400"/>
          </a:xfrm>
          <a:prstGeom prst="rect">
            <a:avLst/>
          </a:prstGeom>
          <a:noFill/>
        </p:spPr>
      </p:pic>
    </p:spTree>
  </p:cSld>
  <p:clrMapOvr>
    <a:masterClrMapping/>
  </p:clrMapOvr>
</p:sld>
</file>

<file path=ppt/theme/theme1.xml><?xml version="1.0" encoding="utf-8"?>
<a:theme xmlns:a="http://schemas.openxmlformats.org/drawingml/2006/main" name="Human">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Template>
  <TotalTime>581</TotalTime>
  <Words>527</Words>
  <Application>Microsoft Office PowerPoint</Application>
  <PresentationFormat>On-screen Show (4:3)</PresentationFormat>
  <Paragraphs>28</Paragraphs>
  <Slides>32</Slides>
  <Notes>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Human</vt:lpstr>
      <vt:lpstr>In the Beginning God created the heavens and the earth. </vt:lpstr>
      <vt:lpstr>“Then God said, ‘Let us make man in our image, in our likeness, and let them rule over the fish of the sea and the birds of the air, over the livestock, over all the earth, and over all the creatures that move along the ground.’"  Genesis 1:26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 Genesis 1:26-27 - 26 Then God said, "Let Us make man in Our image, according to Our likeness; and let them rule over the fish of the sea and over the birds of the sky and over the cattle and over all the earth, and over every creeping thing that creeps on the earth."  NASU</vt:lpstr>
      <vt:lpstr>EVOLUTIONIST SAY</vt:lpstr>
      <vt:lpstr>Slide 20</vt:lpstr>
      <vt:lpstr>Because we are made in the image of God… we have intrinsic value. If only for that reason– we are WORTH something</vt:lpstr>
      <vt:lpstr>Slide 22</vt:lpstr>
      <vt:lpstr>MADE IN THE IMAGE OF GOD</vt:lpstr>
      <vt:lpstr>Slide 24</vt:lpstr>
      <vt:lpstr>because we have been created in His image – we have a responsibility</vt:lpstr>
      <vt:lpstr>Slide 26</vt:lpstr>
      <vt:lpstr>Slide 27</vt:lpstr>
      <vt:lpstr>“to be complete” or “to be mature” – </vt:lpstr>
      <vt:lpstr>“In the same way, let your light shine before others, SO THAT they may see your good works and give glory to your Father who is in heaven.” Matthew 5:16 ESV  </vt:lpstr>
      <vt:lpstr>Slide 30</vt:lpstr>
      <vt:lpstr>Who do these men work for? How do you know?</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ANNOUNCEMENTS</dc:title>
  <dc:creator>McGough</dc:creator>
  <cp:lastModifiedBy>User</cp:lastModifiedBy>
  <cp:revision>57</cp:revision>
  <dcterms:created xsi:type="dcterms:W3CDTF">2012-07-21T22:04:10Z</dcterms:created>
  <dcterms:modified xsi:type="dcterms:W3CDTF">2018-10-07T14:08:25Z</dcterms:modified>
</cp:coreProperties>
</file>