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sldIdLst>
    <p:sldId id="324" r:id="rId2"/>
    <p:sldId id="301" r:id="rId3"/>
    <p:sldId id="302" r:id="rId4"/>
    <p:sldId id="325" r:id="rId5"/>
    <p:sldId id="303" r:id="rId6"/>
    <p:sldId id="307" r:id="rId7"/>
    <p:sldId id="304" r:id="rId8"/>
    <p:sldId id="305" r:id="rId9"/>
    <p:sldId id="306" r:id="rId10"/>
    <p:sldId id="311" r:id="rId11"/>
    <p:sldId id="308" r:id="rId12"/>
    <p:sldId id="309" r:id="rId13"/>
    <p:sldId id="310" r:id="rId14"/>
    <p:sldId id="312" r:id="rId15"/>
    <p:sldId id="313" r:id="rId16"/>
    <p:sldId id="314" r:id="rId17"/>
    <p:sldId id="274" r:id="rId18"/>
    <p:sldId id="275" r:id="rId19"/>
    <p:sldId id="276" r:id="rId20"/>
    <p:sldId id="277" r:id="rId21"/>
    <p:sldId id="315" r:id="rId22"/>
    <p:sldId id="279" r:id="rId23"/>
    <p:sldId id="257" r:id="rId24"/>
    <p:sldId id="258" r:id="rId25"/>
    <p:sldId id="259" r:id="rId26"/>
    <p:sldId id="316" r:id="rId27"/>
    <p:sldId id="260" r:id="rId28"/>
    <p:sldId id="261" r:id="rId29"/>
    <p:sldId id="317" r:id="rId30"/>
    <p:sldId id="318" r:id="rId31"/>
    <p:sldId id="319" r:id="rId32"/>
    <p:sldId id="320" r:id="rId33"/>
    <p:sldId id="286" r:id="rId34"/>
    <p:sldId id="272" r:id="rId35"/>
    <p:sldId id="289" r:id="rId36"/>
    <p:sldId id="292" r:id="rId37"/>
    <p:sldId id="294" r:id="rId3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a:srgbClr val="0033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autoAdjust="0"/>
    <p:restoredTop sz="94645" autoAdjust="0"/>
  </p:normalViewPr>
  <p:slideViewPr>
    <p:cSldViewPr>
      <p:cViewPr varScale="1">
        <p:scale>
          <a:sx n="121" d="100"/>
          <a:sy n="121" d="100"/>
        </p:scale>
        <p:origin x="-70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3EA80070-E0E8-454D-90B0-E77C788FD8BF}"/>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xmlns="" id="{8CF7D5FE-FB00-4948-8DB8-6D8395B5AC5C}"/>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6" name="Freeform 4">
              <a:extLst>
                <a:ext uri="{FF2B5EF4-FFF2-40B4-BE49-F238E27FC236}">
                  <a16:creationId xmlns:a16="http://schemas.microsoft.com/office/drawing/2014/main" xmlns="" id="{7E819713-9C9D-40BB-B6C4-00826FBE06CB}"/>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 name="Freeform 5">
              <a:extLst>
                <a:ext uri="{FF2B5EF4-FFF2-40B4-BE49-F238E27FC236}">
                  <a16:creationId xmlns:a16="http://schemas.microsoft.com/office/drawing/2014/main" xmlns="" id="{9EE11319-9551-4AF8-A297-6A8EF2CCAC91}"/>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nvGrpSpPr>
            <p:cNvPr id="8" name="Group 6">
              <a:extLst>
                <a:ext uri="{FF2B5EF4-FFF2-40B4-BE49-F238E27FC236}">
                  <a16:creationId xmlns:a16="http://schemas.microsoft.com/office/drawing/2014/main" xmlns="" id="{C051136A-4D4E-41C4-A009-69016F64AB1A}"/>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xmlns="" id="{6591E6E7-3874-496D-B54D-B6212DC55611}"/>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9" name="Freeform 8">
                <a:extLst>
                  <a:ext uri="{FF2B5EF4-FFF2-40B4-BE49-F238E27FC236}">
                    <a16:creationId xmlns:a16="http://schemas.microsoft.com/office/drawing/2014/main" xmlns="" id="{43C2E710-1AD1-4EB3-86B0-5CF2527E6441}"/>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 name="Freeform 9">
                <a:extLst>
                  <a:ext uri="{FF2B5EF4-FFF2-40B4-BE49-F238E27FC236}">
                    <a16:creationId xmlns:a16="http://schemas.microsoft.com/office/drawing/2014/main" xmlns="" id="{8CBF3242-EBBA-468B-A634-B315B9D0A7A0}"/>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1" name="Freeform 10">
                <a:extLst>
                  <a:ext uri="{FF2B5EF4-FFF2-40B4-BE49-F238E27FC236}">
                    <a16:creationId xmlns:a16="http://schemas.microsoft.com/office/drawing/2014/main" xmlns="" id="{96C96A0F-F8A3-4A5C-AB29-A3846E07DBD4}"/>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2" name="Freeform 11">
                <a:extLst>
                  <a:ext uri="{FF2B5EF4-FFF2-40B4-BE49-F238E27FC236}">
                    <a16:creationId xmlns:a16="http://schemas.microsoft.com/office/drawing/2014/main" xmlns="" id="{2DE62F5B-9454-4609-AB11-57816B2365F4}"/>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3" name="Freeform 12">
                <a:extLst>
                  <a:ext uri="{FF2B5EF4-FFF2-40B4-BE49-F238E27FC236}">
                    <a16:creationId xmlns:a16="http://schemas.microsoft.com/office/drawing/2014/main" xmlns="" id="{F1978CDB-9125-4A7C-AE9A-3C8F1683BCD8}"/>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4" name="Freeform 13">
                <a:extLst>
                  <a:ext uri="{FF2B5EF4-FFF2-40B4-BE49-F238E27FC236}">
                    <a16:creationId xmlns:a16="http://schemas.microsoft.com/office/drawing/2014/main" xmlns="" id="{A66C864F-0EA5-4405-BD72-B474DAA4169D}"/>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5" name="Freeform 14">
                <a:extLst>
                  <a:ext uri="{FF2B5EF4-FFF2-40B4-BE49-F238E27FC236}">
                    <a16:creationId xmlns:a16="http://schemas.microsoft.com/office/drawing/2014/main" xmlns="" id="{2A0085A2-0BD7-4F73-BC0B-9A3602F375BB}"/>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6" name="Freeform 15">
                <a:extLst>
                  <a:ext uri="{FF2B5EF4-FFF2-40B4-BE49-F238E27FC236}">
                    <a16:creationId xmlns:a16="http://schemas.microsoft.com/office/drawing/2014/main" xmlns="" id="{4DB93319-69E1-4445-B354-C73C5B62AFB7}"/>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7" name="Freeform 16">
                <a:extLst>
                  <a:ext uri="{FF2B5EF4-FFF2-40B4-BE49-F238E27FC236}">
                    <a16:creationId xmlns:a16="http://schemas.microsoft.com/office/drawing/2014/main" xmlns="" id="{E289803A-EBAB-4E7E-9BEA-FCC9D57870BA}"/>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8" name="Freeform 17">
                <a:extLst>
                  <a:ext uri="{FF2B5EF4-FFF2-40B4-BE49-F238E27FC236}">
                    <a16:creationId xmlns:a16="http://schemas.microsoft.com/office/drawing/2014/main" xmlns="" id="{5A5B0500-10B4-4367-A99F-6D1213E65DC7}"/>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9" name="Freeform 18">
                <a:extLst>
                  <a:ext uri="{FF2B5EF4-FFF2-40B4-BE49-F238E27FC236}">
                    <a16:creationId xmlns:a16="http://schemas.microsoft.com/office/drawing/2014/main" xmlns="" id="{9B978B32-4D52-4163-A3EE-036DF760B72E}"/>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0" name="Freeform 19">
                <a:extLst>
                  <a:ext uri="{FF2B5EF4-FFF2-40B4-BE49-F238E27FC236}">
                    <a16:creationId xmlns:a16="http://schemas.microsoft.com/office/drawing/2014/main" xmlns="" id="{5DB5B9CD-D1FC-4C4E-BBE9-B585306A1F6D}"/>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sp>
          <p:nvSpPr>
            <p:cNvPr id="9" name="Freeform 20">
              <a:extLst>
                <a:ext uri="{FF2B5EF4-FFF2-40B4-BE49-F238E27FC236}">
                  <a16:creationId xmlns:a16="http://schemas.microsoft.com/office/drawing/2014/main" xmlns="" id="{F6A694D2-CE10-4775-AA60-99F2CAF9A8A8}"/>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 name="Freeform 21">
              <a:extLst>
                <a:ext uri="{FF2B5EF4-FFF2-40B4-BE49-F238E27FC236}">
                  <a16:creationId xmlns:a16="http://schemas.microsoft.com/office/drawing/2014/main" xmlns="" id="{93F34065-C1CA-4C55-ADE2-EB789A3A0ADA}"/>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 name="Freeform 22">
              <a:extLst>
                <a:ext uri="{FF2B5EF4-FFF2-40B4-BE49-F238E27FC236}">
                  <a16:creationId xmlns:a16="http://schemas.microsoft.com/office/drawing/2014/main" xmlns="" id="{E0119E52-A1C6-463A-B8D4-886E2BCC7B8D}"/>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2" name="Freeform 23">
              <a:extLst>
                <a:ext uri="{FF2B5EF4-FFF2-40B4-BE49-F238E27FC236}">
                  <a16:creationId xmlns:a16="http://schemas.microsoft.com/office/drawing/2014/main" xmlns="" id="{D791A0FB-0905-4D5A-BF9E-82D8FE468D81}"/>
                </a:ext>
              </a:extLst>
            </p:cNvPr>
            <p:cNvSpPr>
              <a:spLocks/>
            </p:cNvSpPr>
            <p:nvPr/>
          </p:nvSpPr>
          <p:spPr bwMode="hidden">
            <a:xfrm>
              <a:off x="5041" y="0"/>
              <a:ext cx="719" cy="845"/>
            </a:xfrm>
            <a:custGeom>
              <a:avLst/>
              <a:gdLst>
                <a:gd name="T0" fmla="*/ 721 w 717"/>
                <a:gd name="T1" fmla="*/ 845 h 845"/>
                <a:gd name="T2" fmla="*/ 721 w 717"/>
                <a:gd name="T3" fmla="*/ 821 h 845"/>
                <a:gd name="T4" fmla="*/ 578 w 717"/>
                <a:gd name="T5" fmla="*/ 605 h 845"/>
                <a:gd name="T6" fmla="*/ 408 w 717"/>
                <a:gd name="T7" fmla="*/ 396 h 845"/>
                <a:gd name="T8" fmla="*/ 223 w 717"/>
                <a:gd name="T9" fmla="*/ 192 h 845"/>
                <a:gd name="T10" fmla="*/ 17 w 717"/>
                <a:gd name="T11" fmla="*/ 0 h 845"/>
                <a:gd name="T12" fmla="*/ 0 w 717"/>
                <a:gd name="T13" fmla="*/ 0 h 845"/>
                <a:gd name="T14" fmla="*/ 211 w 717"/>
                <a:gd name="T15" fmla="*/ 198 h 845"/>
                <a:gd name="T16" fmla="*/ 402 w 717"/>
                <a:gd name="T17" fmla="*/ 408 h 845"/>
                <a:gd name="T18" fmla="*/ 572 w 717"/>
                <a:gd name="T19" fmla="*/ 623 h 845"/>
                <a:gd name="T20" fmla="*/ 721 w 717"/>
                <a:gd name="T21" fmla="*/ 845 h 845"/>
                <a:gd name="T22" fmla="*/ 7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a:extLst>
                <a:ext uri="{FF2B5EF4-FFF2-40B4-BE49-F238E27FC236}">
                  <a16:creationId xmlns:a16="http://schemas.microsoft.com/office/drawing/2014/main" xmlns="" id="{98D1EF5C-5904-49D1-867E-BBE86C204BC3}"/>
                </a:ext>
              </a:extLst>
            </p:cNvPr>
            <p:cNvSpPr>
              <a:spLocks/>
            </p:cNvSpPr>
            <p:nvPr/>
          </p:nvSpPr>
          <p:spPr bwMode="hidden">
            <a:xfrm>
              <a:off x="5352" y="0"/>
              <a:ext cx="408" cy="414"/>
            </a:xfrm>
            <a:custGeom>
              <a:avLst/>
              <a:gdLst>
                <a:gd name="T0" fmla="*/ 409 w 407"/>
                <a:gd name="T1" fmla="*/ 414 h 414"/>
                <a:gd name="T2" fmla="*/ 409 w 407"/>
                <a:gd name="T3" fmla="*/ 396 h 414"/>
                <a:gd name="T4" fmla="*/ 224 w 407"/>
                <a:gd name="T5" fmla="*/ 192 h 414"/>
                <a:gd name="T6" fmla="*/ 12 w 407"/>
                <a:gd name="T7" fmla="*/ 0 h 414"/>
                <a:gd name="T8" fmla="*/ 0 w 407"/>
                <a:gd name="T9" fmla="*/ 0 h 414"/>
                <a:gd name="T10" fmla="*/ 108 w 407"/>
                <a:gd name="T11" fmla="*/ 102 h 414"/>
                <a:gd name="T12" fmla="*/ 218 w 407"/>
                <a:gd name="T13" fmla="*/ 204 h 414"/>
                <a:gd name="T14" fmla="*/ 409 w 407"/>
                <a:gd name="T15" fmla="*/ 414 h 414"/>
                <a:gd name="T16" fmla="*/ 40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a:extLst>
                <a:ext uri="{FF2B5EF4-FFF2-40B4-BE49-F238E27FC236}">
                  <a16:creationId xmlns:a16="http://schemas.microsoft.com/office/drawing/2014/main" xmlns="" id="{91C4B505-15E7-4838-9D85-AF7FB6C9D59E}"/>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 name="Freeform 26">
              <a:extLst>
                <a:ext uri="{FF2B5EF4-FFF2-40B4-BE49-F238E27FC236}">
                  <a16:creationId xmlns:a16="http://schemas.microsoft.com/office/drawing/2014/main" xmlns="" id="{479F1228-65B0-45E4-8170-2A6A210301DC}"/>
                </a:ext>
              </a:extLst>
            </p:cNvPr>
            <p:cNvSpPr>
              <a:spLocks/>
            </p:cNvSpPr>
            <p:nvPr/>
          </p:nvSpPr>
          <p:spPr bwMode="hidden">
            <a:xfrm>
              <a:off x="6" y="0"/>
              <a:ext cx="588" cy="599"/>
            </a:xfrm>
            <a:custGeom>
              <a:avLst/>
              <a:gdLst>
                <a:gd name="T0" fmla="*/ 590 w 586"/>
                <a:gd name="T1" fmla="*/ 0 h 599"/>
                <a:gd name="T2" fmla="*/ 572 w 586"/>
                <a:gd name="T3" fmla="*/ 0 h 599"/>
                <a:gd name="T4" fmla="*/ 409 w 586"/>
                <a:gd name="T5" fmla="*/ 132 h 599"/>
                <a:gd name="T6" fmla="*/ 259 w 586"/>
                <a:gd name="T7" fmla="*/ 270 h 599"/>
                <a:gd name="T8" fmla="*/ 120 w 586"/>
                <a:gd name="T9" fmla="*/ 420 h 599"/>
                <a:gd name="T10" fmla="*/ 0 w 586"/>
                <a:gd name="T11" fmla="*/ 575 h 599"/>
                <a:gd name="T12" fmla="*/ 0 w 586"/>
                <a:gd name="T13" fmla="*/ 599 h 599"/>
                <a:gd name="T14" fmla="*/ 120 w 586"/>
                <a:gd name="T15" fmla="*/ 432 h 599"/>
                <a:gd name="T16" fmla="*/ 259 w 586"/>
                <a:gd name="T17" fmla="*/ 282 h 599"/>
                <a:gd name="T18" fmla="*/ 415 w 586"/>
                <a:gd name="T19" fmla="*/ 138 h 599"/>
                <a:gd name="T20" fmla="*/ 590 w 586"/>
                <a:gd name="T21" fmla="*/ 0 h 599"/>
                <a:gd name="T22" fmla="*/ 59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a:extLst>
                <a:ext uri="{FF2B5EF4-FFF2-40B4-BE49-F238E27FC236}">
                  <a16:creationId xmlns:a16="http://schemas.microsoft.com/office/drawing/2014/main" xmlns="" id="{8F1AAFAF-66E0-413C-BEE7-68BC6D861B60}"/>
                </a:ext>
              </a:extLst>
            </p:cNvPr>
            <p:cNvSpPr>
              <a:spLocks/>
            </p:cNvSpPr>
            <p:nvPr/>
          </p:nvSpPr>
          <p:spPr bwMode="hidden">
            <a:xfrm>
              <a:off x="6" y="0"/>
              <a:ext cx="270" cy="252"/>
            </a:xfrm>
            <a:custGeom>
              <a:avLst/>
              <a:gdLst>
                <a:gd name="T0" fmla="*/ 271 w 269"/>
                <a:gd name="T1" fmla="*/ 0 h 252"/>
                <a:gd name="T2" fmla="*/ 25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1 w 269"/>
                <a:gd name="T15" fmla="*/ 0 h 252"/>
                <a:gd name="T16" fmla="*/ 27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a:extLst>
                <a:ext uri="{FF2B5EF4-FFF2-40B4-BE49-F238E27FC236}">
                  <a16:creationId xmlns:a16="http://schemas.microsoft.com/office/drawing/2014/main" xmlns="" id="{845B7B34-EE34-4CFB-8DC8-B009AB879EF4}"/>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29">
              <a:extLst>
                <a:ext uri="{FF2B5EF4-FFF2-40B4-BE49-F238E27FC236}">
                  <a16:creationId xmlns:a16="http://schemas.microsoft.com/office/drawing/2014/main" xmlns="" id="{A291821A-CB1C-4DCB-A30F-7EA0B0A16700}"/>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30">
              <a:extLst>
                <a:ext uri="{FF2B5EF4-FFF2-40B4-BE49-F238E27FC236}">
                  <a16:creationId xmlns:a16="http://schemas.microsoft.com/office/drawing/2014/main" xmlns="" id="{2EC72FAB-3755-42D9-8840-1971273D3710}"/>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0" name="Group 31">
              <a:extLst>
                <a:ext uri="{FF2B5EF4-FFF2-40B4-BE49-F238E27FC236}">
                  <a16:creationId xmlns:a16="http://schemas.microsoft.com/office/drawing/2014/main" xmlns="" id="{3AD8DA2C-6789-4667-A305-26A91D190D63}"/>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xmlns="" id="{39E9A1D5-4D30-4D1D-8B21-0C1F6C39B481}"/>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3">
                <a:extLst>
                  <a:ext uri="{FF2B5EF4-FFF2-40B4-BE49-F238E27FC236}">
                    <a16:creationId xmlns:a16="http://schemas.microsoft.com/office/drawing/2014/main" xmlns="" id="{DBDA2B46-0F1E-4BE7-B0D7-863F226A83AC}"/>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34">
                <a:extLst>
                  <a:ext uri="{FF2B5EF4-FFF2-40B4-BE49-F238E27FC236}">
                    <a16:creationId xmlns:a16="http://schemas.microsoft.com/office/drawing/2014/main" xmlns="" id="{6416E986-E475-4916-AC3E-AEFF3D1577D9}"/>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35">
                <a:extLst>
                  <a:ext uri="{FF2B5EF4-FFF2-40B4-BE49-F238E27FC236}">
                    <a16:creationId xmlns:a16="http://schemas.microsoft.com/office/drawing/2014/main" xmlns="" id="{0A3446C6-245B-462D-A2BB-3818655963FB}"/>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36">
                <a:extLst>
                  <a:ext uri="{FF2B5EF4-FFF2-40B4-BE49-F238E27FC236}">
                    <a16:creationId xmlns:a16="http://schemas.microsoft.com/office/drawing/2014/main" xmlns="" id="{1C6C162F-6FC2-4D70-ADF4-EAE8152E5A10}"/>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 name="Line 37">
              <a:extLst>
                <a:ext uri="{FF2B5EF4-FFF2-40B4-BE49-F238E27FC236}">
                  <a16:creationId xmlns:a16="http://schemas.microsoft.com/office/drawing/2014/main" xmlns="" id="{8857A2F5-BBCD-4215-8B40-A5176EBD7B66}"/>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38">
              <a:extLst>
                <a:ext uri="{FF2B5EF4-FFF2-40B4-BE49-F238E27FC236}">
                  <a16:creationId xmlns:a16="http://schemas.microsoft.com/office/drawing/2014/main" xmlns="" id="{529B4333-DEFC-44BE-B07E-CA6034043673}"/>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8951"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altLang="en-US" noProof="0"/>
              <a:t>Click to edit Master title style</a:t>
            </a:r>
          </a:p>
        </p:txBody>
      </p:sp>
      <p:sp>
        <p:nvSpPr>
          <p:cNvPr id="389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41" name="Rectangle 41">
            <a:extLst>
              <a:ext uri="{FF2B5EF4-FFF2-40B4-BE49-F238E27FC236}">
                <a16:creationId xmlns:a16="http://schemas.microsoft.com/office/drawing/2014/main" xmlns="" id="{F6FDE24B-3862-481E-9F7C-B58AC747827F}"/>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42" name="Rectangle 42">
            <a:extLst>
              <a:ext uri="{FF2B5EF4-FFF2-40B4-BE49-F238E27FC236}">
                <a16:creationId xmlns:a16="http://schemas.microsoft.com/office/drawing/2014/main" xmlns="" id="{B2754DAE-BCCE-41A1-AE19-0993E0463C0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3" name="Rectangle 43">
            <a:extLst>
              <a:ext uri="{FF2B5EF4-FFF2-40B4-BE49-F238E27FC236}">
                <a16:creationId xmlns:a16="http://schemas.microsoft.com/office/drawing/2014/main" xmlns="" id="{9BA3DB7F-359C-4B93-9FF2-921FADEF72AF}"/>
              </a:ext>
            </a:extLst>
          </p:cNvPr>
          <p:cNvSpPr>
            <a:spLocks noGrp="1" noChangeArrowheads="1"/>
          </p:cNvSpPr>
          <p:nvPr>
            <p:ph type="sldNum" sz="quarter" idx="12"/>
          </p:nvPr>
        </p:nvSpPr>
        <p:spPr/>
        <p:txBody>
          <a:bodyPr/>
          <a:lstStyle>
            <a:lvl1pPr>
              <a:defRPr smtClean="0"/>
            </a:lvl1pPr>
          </a:lstStyle>
          <a:p>
            <a:pPr>
              <a:defRPr/>
            </a:pPr>
            <a:fld id="{18B7E388-B444-469E-9EE8-14178D112068}" type="slidenum">
              <a:rPr lang="en-US" altLang="en-US"/>
              <a:pPr>
                <a:defRPr/>
              </a:pPr>
              <a:t>‹#›</a:t>
            </a:fld>
            <a:endParaRPr lang="en-US" altLang="en-US"/>
          </a:p>
        </p:txBody>
      </p:sp>
    </p:spTree>
    <p:extLst>
      <p:ext uri="{BB962C8B-B14F-4D97-AF65-F5344CB8AC3E}">
        <p14:creationId xmlns:p14="http://schemas.microsoft.com/office/powerpoint/2010/main" val="2054124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xmlns="" id="{3F3AA97D-5999-4D46-A4B6-7B29FC129D7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xmlns="" id="{2555CF16-E2E0-4B11-AD59-9BCB68EC69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xmlns="" id="{E122636B-704E-473D-B6DE-8A2D5F369FB6}"/>
              </a:ext>
            </a:extLst>
          </p:cNvPr>
          <p:cNvSpPr>
            <a:spLocks noGrp="1" noChangeArrowheads="1"/>
          </p:cNvSpPr>
          <p:nvPr>
            <p:ph type="sldNum" sz="quarter" idx="12"/>
          </p:nvPr>
        </p:nvSpPr>
        <p:spPr>
          <a:ln/>
        </p:spPr>
        <p:txBody>
          <a:bodyPr/>
          <a:lstStyle>
            <a:lvl1pPr>
              <a:defRPr/>
            </a:lvl1pPr>
          </a:lstStyle>
          <a:p>
            <a:pPr>
              <a:defRPr/>
            </a:pPr>
            <a:fld id="{294ACAF3-8810-4F3E-8597-EE698F1DC611}" type="slidenum">
              <a:rPr lang="en-US" altLang="en-US"/>
              <a:pPr>
                <a:defRPr/>
              </a:pPr>
              <a:t>‹#›</a:t>
            </a:fld>
            <a:endParaRPr lang="en-US" altLang="en-US"/>
          </a:p>
        </p:txBody>
      </p:sp>
    </p:spTree>
    <p:extLst>
      <p:ext uri="{BB962C8B-B14F-4D97-AF65-F5344CB8AC3E}">
        <p14:creationId xmlns:p14="http://schemas.microsoft.com/office/powerpoint/2010/main" val="1565833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xmlns="" id="{AE345330-1670-46BA-85F1-8779C32A15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xmlns="" id="{3875F109-AC20-47B9-BB52-D83F76E0A16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xmlns="" id="{69B0D9A6-02E6-4560-B8F2-E00752845E5D}"/>
              </a:ext>
            </a:extLst>
          </p:cNvPr>
          <p:cNvSpPr>
            <a:spLocks noGrp="1" noChangeArrowheads="1"/>
          </p:cNvSpPr>
          <p:nvPr>
            <p:ph type="sldNum" sz="quarter" idx="12"/>
          </p:nvPr>
        </p:nvSpPr>
        <p:spPr>
          <a:ln/>
        </p:spPr>
        <p:txBody>
          <a:bodyPr/>
          <a:lstStyle>
            <a:lvl1pPr>
              <a:defRPr/>
            </a:lvl1pPr>
          </a:lstStyle>
          <a:p>
            <a:pPr>
              <a:defRPr/>
            </a:pPr>
            <a:fld id="{A5A1E048-5EA9-4885-A7A9-5E642757EC4D}" type="slidenum">
              <a:rPr lang="en-US" altLang="en-US"/>
              <a:pPr>
                <a:defRPr/>
              </a:pPr>
              <a:t>‹#›</a:t>
            </a:fld>
            <a:endParaRPr lang="en-US" altLang="en-US"/>
          </a:p>
        </p:txBody>
      </p:sp>
    </p:spTree>
    <p:extLst>
      <p:ext uri="{BB962C8B-B14F-4D97-AF65-F5344CB8AC3E}">
        <p14:creationId xmlns:p14="http://schemas.microsoft.com/office/powerpoint/2010/main" val="2514042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xmlns="" id="{02699FF3-D7DB-4240-A41B-2CBB30FAFB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xmlns="" id="{8D8D4DFD-478D-4FFE-8CE8-5B20C62BE1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xmlns="" id="{D8FAB034-6130-4FD1-8834-F9F2924D6AE5}"/>
              </a:ext>
            </a:extLst>
          </p:cNvPr>
          <p:cNvSpPr>
            <a:spLocks noGrp="1" noChangeArrowheads="1"/>
          </p:cNvSpPr>
          <p:nvPr>
            <p:ph type="sldNum" sz="quarter" idx="12"/>
          </p:nvPr>
        </p:nvSpPr>
        <p:spPr>
          <a:ln/>
        </p:spPr>
        <p:txBody>
          <a:bodyPr/>
          <a:lstStyle>
            <a:lvl1pPr>
              <a:defRPr/>
            </a:lvl1pPr>
          </a:lstStyle>
          <a:p>
            <a:pPr>
              <a:defRPr/>
            </a:pPr>
            <a:fld id="{66FF55B4-0031-4B77-A11D-AB900C3D4F6E}" type="slidenum">
              <a:rPr lang="en-US" altLang="en-US"/>
              <a:pPr>
                <a:defRPr/>
              </a:pPr>
              <a:t>‹#›</a:t>
            </a:fld>
            <a:endParaRPr lang="en-US" altLang="en-US"/>
          </a:p>
        </p:txBody>
      </p:sp>
    </p:spTree>
    <p:extLst>
      <p:ext uri="{BB962C8B-B14F-4D97-AF65-F5344CB8AC3E}">
        <p14:creationId xmlns:p14="http://schemas.microsoft.com/office/powerpoint/2010/main" val="2834244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xmlns="" id="{EFE66B38-A75C-4140-8E6F-A3851E63158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xmlns="" id="{5D5EB75F-CBD3-464C-B917-9B5855193A4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xmlns="" id="{36E6215C-C691-4E47-B57D-7FBA73EF009E}"/>
              </a:ext>
            </a:extLst>
          </p:cNvPr>
          <p:cNvSpPr>
            <a:spLocks noGrp="1" noChangeArrowheads="1"/>
          </p:cNvSpPr>
          <p:nvPr>
            <p:ph type="sldNum" sz="quarter" idx="12"/>
          </p:nvPr>
        </p:nvSpPr>
        <p:spPr>
          <a:ln/>
        </p:spPr>
        <p:txBody>
          <a:bodyPr/>
          <a:lstStyle>
            <a:lvl1pPr>
              <a:defRPr/>
            </a:lvl1pPr>
          </a:lstStyle>
          <a:p>
            <a:pPr>
              <a:defRPr/>
            </a:pPr>
            <a:fld id="{47B22CDB-A023-4083-83CF-69B21ACF26E3}" type="slidenum">
              <a:rPr lang="en-US" altLang="en-US"/>
              <a:pPr>
                <a:defRPr/>
              </a:pPr>
              <a:t>‹#›</a:t>
            </a:fld>
            <a:endParaRPr lang="en-US" altLang="en-US"/>
          </a:p>
        </p:txBody>
      </p:sp>
    </p:spTree>
    <p:extLst>
      <p:ext uri="{BB962C8B-B14F-4D97-AF65-F5344CB8AC3E}">
        <p14:creationId xmlns:p14="http://schemas.microsoft.com/office/powerpoint/2010/main" val="3052830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xmlns="" id="{11386C97-C34E-4EAB-A7C9-96464A01EB4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xmlns="" id="{6BE60507-296A-41B6-B257-755392A4009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xmlns="" id="{26D45DFC-ACB8-4571-B11D-90BFDCACDF97}"/>
              </a:ext>
            </a:extLst>
          </p:cNvPr>
          <p:cNvSpPr>
            <a:spLocks noGrp="1" noChangeArrowheads="1"/>
          </p:cNvSpPr>
          <p:nvPr>
            <p:ph type="sldNum" sz="quarter" idx="12"/>
          </p:nvPr>
        </p:nvSpPr>
        <p:spPr>
          <a:ln/>
        </p:spPr>
        <p:txBody>
          <a:bodyPr/>
          <a:lstStyle>
            <a:lvl1pPr>
              <a:defRPr/>
            </a:lvl1pPr>
          </a:lstStyle>
          <a:p>
            <a:pPr>
              <a:defRPr/>
            </a:pPr>
            <a:fld id="{42D6FE6A-B605-4AA6-AB28-D91CA90FD90D}" type="slidenum">
              <a:rPr lang="en-US" altLang="en-US"/>
              <a:pPr>
                <a:defRPr/>
              </a:pPr>
              <a:t>‹#›</a:t>
            </a:fld>
            <a:endParaRPr lang="en-US" altLang="en-US"/>
          </a:p>
        </p:txBody>
      </p:sp>
    </p:spTree>
    <p:extLst>
      <p:ext uri="{BB962C8B-B14F-4D97-AF65-F5344CB8AC3E}">
        <p14:creationId xmlns:p14="http://schemas.microsoft.com/office/powerpoint/2010/main" val="708871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xmlns="" id="{FDC45A09-74DB-4BB3-B277-F153D71E28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xmlns="" id="{D7195B62-22E6-464D-9811-5F692F58C11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2">
            <a:extLst>
              <a:ext uri="{FF2B5EF4-FFF2-40B4-BE49-F238E27FC236}">
                <a16:creationId xmlns:a16="http://schemas.microsoft.com/office/drawing/2014/main" xmlns="" id="{F7D6633A-223E-4E15-B37A-E91CAC06B002}"/>
              </a:ext>
            </a:extLst>
          </p:cNvPr>
          <p:cNvSpPr>
            <a:spLocks noGrp="1" noChangeArrowheads="1"/>
          </p:cNvSpPr>
          <p:nvPr>
            <p:ph type="sldNum" sz="quarter" idx="12"/>
          </p:nvPr>
        </p:nvSpPr>
        <p:spPr>
          <a:ln/>
        </p:spPr>
        <p:txBody>
          <a:bodyPr/>
          <a:lstStyle>
            <a:lvl1pPr>
              <a:defRPr/>
            </a:lvl1pPr>
          </a:lstStyle>
          <a:p>
            <a:pPr>
              <a:defRPr/>
            </a:pPr>
            <a:fld id="{66923ADF-8ABC-4A8B-8513-D9C375E49F5F}" type="slidenum">
              <a:rPr lang="en-US" altLang="en-US"/>
              <a:pPr>
                <a:defRPr/>
              </a:pPr>
              <a:t>‹#›</a:t>
            </a:fld>
            <a:endParaRPr lang="en-US" altLang="en-US"/>
          </a:p>
        </p:txBody>
      </p:sp>
    </p:spTree>
    <p:extLst>
      <p:ext uri="{BB962C8B-B14F-4D97-AF65-F5344CB8AC3E}">
        <p14:creationId xmlns:p14="http://schemas.microsoft.com/office/powerpoint/2010/main" val="2397477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a:extLst>
              <a:ext uri="{FF2B5EF4-FFF2-40B4-BE49-F238E27FC236}">
                <a16:creationId xmlns:a16="http://schemas.microsoft.com/office/drawing/2014/main" xmlns="" id="{D3925178-7139-4CFB-B5C8-AB82A86494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xmlns="" id="{B80B2757-D67A-4BC8-9442-C46EFA3B93E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2">
            <a:extLst>
              <a:ext uri="{FF2B5EF4-FFF2-40B4-BE49-F238E27FC236}">
                <a16:creationId xmlns:a16="http://schemas.microsoft.com/office/drawing/2014/main" xmlns="" id="{483E8330-A110-497B-82D7-517FD5B34899}"/>
              </a:ext>
            </a:extLst>
          </p:cNvPr>
          <p:cNvSpPr>
            <a:spLocks noGrp="1" noChangeArrowheads="1"/>
          </p:cNvSpPr>
          <p:nvPr>
            <p:ph type="sldNum" sz="quarter" idx="12"/>
          </p:nvPr>
        </p:nvSpPr>
        <p:spPr>
          <a:ln/>
        </p:spPr>
        <p:txBody>
          <a:bodyPr/>
          <a:lstStyle>
            <a:lvl1pPr>
              <a:defRPr/>
            </a:lvl1pPr>
          </a:lstStyle>
          <a:p>
            <a:pPr>
              <a:defRPr/>
            </a:pPr>
            <a:fld id="{9A8D9F42-93C5-4A78-BAC2-31F7BEDB02CD}" type="slidenum">
              <a:rPr lang="en-US" altLang="en-US"/>
              <a:pPr>
                <a:defRPr/>
              </a:pPr>
              <a:t>‹#›</a:t>
            </a:fld>
            <a:endParaRPr lang="en-US" altLang="en-US"/>
          </a:p>
        </p:txBody>
      </p:sp>
    </p:spTree>
    <p:extLst>
      <p:ext uri="{BB962C8B-B14F-4D97-AF65-F5344CB8AC3E}">
        <p14:creationId xmlns:p14="http://schemas.microsoft.com/office/powerpoint/2010/main" val="3198045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xmlns="" id="{654C606F-E6FE-402C-8636-C90707C057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1">
            <a:extLst>
              <a:ext uri="{FF2B5EF4-FFF2-40B4-BE49-F238E27FC236}">
                <a16:creationId xmlns:a16="http://schemas.microsoft.com/office/drawing/2014/main" xmlns="" id="{1BA6D654-FECE-45F4-A9CA-9A5B23837F2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2">
            <a:extLst>
              <a:ext uri="{FF2B5EF4-FFF2-40B4-BE49-F238E27FC236}">
                <a16:creationId xmlns:a16="http://schemas.microsoft.com/office/drawing/2014/main" xmlns="" id="{DD6D9A74-0E75-46AD-AAC8-5918B14FF7D3}"/>
              </a:ext>
            </a:extLst>
          </p:cNvPr>
          <p:cNvSpPr>
            <a:spLocks noGrp="1" noChangeArrowheads="1"/>
          </p:cNvSpPr>
          <p:nvPr>
            <p:ph type="sldNum" sz="quarter" idx="12"/>
          </p:nvPr>
        </p:nvSpPr>
        <p:spPr>
          <a:ln/>
        </p:spPr>
        <p:txBody>
          <a:bodyPr/>
          <a:lstStyle>
            <a:lvl1pPr>
              <a:defRPr/>
            </a:lvl1pPr>
          </a:lstStyle>
          <a:p>
            <a:pPr>
              <a:defRPr/>
            </a:pPr>
            <a:fld id="{DC0018C8-B1C6-4265-BEBF-9CB26B874DD6}" type="slidenum">
              <a:rPr lang="en-US" altLang="en-US"/>
              <a:pPr>
                <a:defRPr/>
              </a:pPr>
              <a:t>‹#›</a:t>
            </a:fld>
            <a:endParaRPr lang="en-US" altLang="en-US"/>
          </a:p>
        </p:txBody>
      </p:sp>
    </p:spTree>
    <p:extLst>
      <p:ext uri="{BB962C8B-B14F-4D97-AF65-F5344CB8AC3E}">
        <p14:creationId xmlns:p14="http://schemas.microsoft.com/office/powerpoint/2010/main" val="1580990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xmlns="" id="{86C7539B-0551-4304-B9AE-C79DBFD118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xmlns="" id="{69DB70F9-7C24-4781-888F-FCB5F6A4FFB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xmlns="" id="{C05E28A7-D8CA-430A-8DDE-5F01A9F52BBC}"/>
              </a:ext>
            </a:extLst>
          </p:cNvPr>
          <p:cNvSpPr>
            <a:spLocks noGrp="1" noChangeArrowheads="1"/>
          </p:cNvSpPr>
          <p:nvPr>
            <p:ph type="sldNum" sz="quarter" idx="12"/>
          </p:nvPr>
        </p:nvSpPr>
        <p:spPr>
          <a:ln/>
        </p:spPr>
        <p:txBody>
          <a:bodyPr/>
          <a:lstStyle>
            <a:lvl1pPr>
              <a:defRPr/>
            </a:lvl1pPr>
          </a:lstStyle>
          <a:p>
            <a:pPr>
              <a:defRPr/>
            </a:pPr>
            <a:fld id="{BD4FECE8-5476-4459-B9D5-6246FBE7C885}" type="slidenum">
              <a:rPr lang="en-US" altLang="en-US"/>
              <a:pPr>
                <a:defRPr/>
              </a:pPr>
              <a:t>‹#›</a:t>
            </a:fld>
            <a:endParaRPr lang="en-US" altLang="en-US"/>
          </a:p>
        </p:txBody>
      </p:sp>
    </p:spTree>
    <p:extLst>
      <p:ext uri="{BB962C8B-B14F-4D97-AF65-F5344CB8AC3E}">
        <p14:creationId xmlns:p14="http://schemas.microsoft.com/office/powerpoint/2010/main" val="1538362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xmlns="" id="{DF41D271-2126-4633-826E-FCB05A0EA82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xmlns="" id="{6CB8488C-B927-499F-AB0A-1B4190411C5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xmlns="" id="{FB1358D5-D714-4B34-B195-9EED64FBA6DB}"/>
              </a:ext>
            </a:extLst>
          </p:cNvPr>
          <p:cNvSpPr>
            <a:spLocks noGrp="1" noChangeArrowheads="1"/>
          </p:cNvSpPr>
          <p:nvPr>
            <p:ph type="sldNum" sz="quarter" idx="12"/>
          </p:nvPr>
        </p:nvSpPr>
        <p:spPr>
          <a:ln/>
        </p:spPr>
        <p:txBody>
          <a:bodyPr/>
          <a:lstStyle>
            <a:lvl1pPr>
              <a:defRPr/>
            </a:lvl1pPr>
          </a:lstStyle>
          <a:p>
            <a:pPr>
              <a:defRPr/>
            </a:pPr>
            <a:fld id="{2AD3F495-B709-40C0-B74E-310C8D760AC1}" type="slidenum">
              <a:rPr lang="en-US" altLang="en-US"/>
              <a:pPr>
                <a:defRPr/>
              </a:pPr>
              <a:t>‹#›</a:t>
            </a:fld>
            <a:endParaRPr lang="en-US" altLang="en-US"/>
          </a:p>
        </p:txBody>
      </p:sp>
    </p:spTree>
    <p:extLst>
      <p:ext uri="{BB962C8B-B14F-4D97-AF65-F5344CB8AC3E}">
        <p14:creationId xmlns:p14="http://schemas.microsoft.com/office/powerpoint/2010/main" val="18140413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478E"/>
            </a:gs>
            <a:gs pos="0">
              <a:schemeClr val="bg1"/>
            </a:gs>
            <a:gs pos="100000">
              <a:srgbClr val="002850"/>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xmlns="" id="{B3828212-4AA4-406C-A160-48EFE133C86B}"/>
              </a:ext>
            </a:extLst>
          </p:cNvPr>
          <p:cNvGrpSpPr>
            <a:grpSpLocks/>
          </p:cNvGrpSpPr>
          <p:nvPr/>
        </p:nvGrpSpPr>
        <p:grpSpPr bwMode="auto">
          <a:xfrm>
            <a:off x="1588" y="0"/>
            <a:ext cx="9148762" cy="6851650"/>
            <a:chOff x="1" y="0"/>
            <a:chExt cx="5763" cy="4316"/>
          </a:xfrm>
        </p:grpSpPr>
        <p:sp>
          <p:nvSpPr>
            <p:cNvPr id="37891" name="Freeform 3">
              <a:extLst>
                <a:ext uri="{FF2B5EF4-FFF2-40B4-BE49-F238E27FC236}">
                  <a16:creationId xmlns:a16="http://schemas.microsoft.com/office/drawing/2014/main" xmlns="" id="{C0524C55-D119-40E3-AC69-C04FB540804D}"/>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7892" name="Freeform 4">
              <a:extLst>
                <a:ext uri="{FF2B5EF4-FFF2-40B4-BE49-F238E27FC236}">
                  <a16:creationId xmlns:a16="http://schemas.microsoft.com/office/drawing/2014/main" xmlns="" id="{E790DC2E-8AB5-4CB2-A81F-FDED48543DDC}"/>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7893" name="Freeform 5">
              <a:extLst>
                <a:ext uri="{FF2B5EF4-FFF2-40B4-BE49-F238E27FC236}">
                  <a16:creationId xmlns:a16="http://schemas.microsoft.com/office/drawing/2014/main" xmlns="" id="{87D70B96-F949-46F8-91CD-6336B4170DCB}"/>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nvGrpSpPr>
            <p:cNvPr id="1035" name="Group 6">
              <a:extLst>
                <a:ext uri="{FF2B5EF4-FFF2-40B4-BE49-F238E27FC236}">
                  <a16:creationId xmlns:a16="http://schemas.microsoft.com/office/drawing/2014/main" xmlns="" id="{BF92BCCA-558E-433D-9609-EC238BFDBF1D}"/>
                </a:ext>
              </a:extLst>
            </p:cNvPr>
            <p:cNvGrpSpPr>
              <a:grpSpLocks/>
            </p:cNvGrpSpPr>
            <p:nvPr/>
          </p:nvGrpSpPr>
          <p:grpSpPr bwMode="auto">
            <a:xfrm>
              <a:off x="288" y="0"/>
              <a:ext cx="5098" cy="4316"/>
              <a:chOff x="288" y="0"/>
              <a:chExt cx="5098" cy="4316"/>
            </a:xfrm>
          </p:grpSpPr>
          <p:sp>
            <p:nvSpPr>
              <p:cNvPr id="37895" name="Freeform 7">
                <a:extLst>
                  <a:ext uri="{FF2B5EF4-FFF2-40B4-BE49-F238E27FC236}">
                    <a16:creationId xmlns:a16="http://schemas.microsoft.com/office/drawing/2014/main" xmlns="" id="{1DF63413-0A70-4D95-A6B3-305115D8F566}"/>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7896" name="Freeform 8">
                <a:extLst>
                  <a:ext uri="{FF2B5EF4-FFF2-40B4-BE49-F238E27FC236}">
                    <a16:creationId xmlns:a16="http://schemas.microsoft.com/office/drawing/2014/main" xmlns="" id="{3EA94282-4415-43E9-B67F-2CBA6FC586B1}"/>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7897" name="Freeform 9">
                <a:extLst>
                  <a:ext uri="{FF2B5EF4-FFF2-40B4-BE49-F238E27FC236}">
                    <a16:creationId xmlns:a16="http://schemas.microsoft.com/office/drawing/2014/main" xmlns="" id="{7C6CFF05-69B1-49C6-BE96-4BAA158E108A}"/>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7898" name="Freeform 10">
                <a:extLst>
                  <a:ext uri="{FF2B5EF4-FFF2-40B4-BE49-F238E27FC236}">
                    <a16:creationId xmlns:a16="http://schemas.microsoft.com/office/drawing/2014/main" xmlns="" id="{4F34484D-A4A3-4BB9-87CC-BD1C509A63D9}"/>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7899" name="Freeform 11">
                <a:extLst>
                  <a:ext uri="{FF2B5EF4-FFF2-40B4-BE49-F238E27FC236}">
                    <a16:creationId xmlns:a16="http://schemas.microsoft.com/office/drawing/2014/main" xmlns="" id="{0366F7B6-4E6E-4612-87D6-8B9ABE3DFFC0}"/>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7900" name="Freeform 12">
                <a:extLst>
                  <a:ext uri="{FF2B5EF4-FFF2-40B4-BE49-F238E27FC236}">
                    <a16:creationId xmlns:a16="http://schemas.microsoft.com/office/drawing/2014/main" xmlns="" id="{E23AC704-525E-41BE-89A7-EA6464F807C9}"/>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7901" name="Freeform 13">
                <a:extLst>
                  <a:ext uri="{FF2B5EF4-FFF2-40B4-BE49-F238E27FC236}">
                    <a16:creationId xmlns:a16="http://schemas.microsoft.com/office/drawing/2014/main" xmlns="" id="{352B123C-930A-4446-B550-EF32DB98020A}"/>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7902" name="Freeform 14">
                <a:extLst>
                  <a:ext uri="{FF2B5EF4-FFF2-40B4-BE49-F238E27FC236}">
                    <a16:creationId xmlns:a16="http://schemas.microsoft.com/office/drawing/2014/main" xmlns="" id="{8C76AB3C-1AF0-4005-ACC4-861FE2048130}"/>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7903" name="Freeform 15">
                <a:extLst>
                  <a:ext uri="{FF2B5EF4-FFF2-40B4-BE49-F238E27FC236}">
                    <a16:creationId xmlns:a16="http://schemas.microsoft.com/office/drawing/2014/main" xmlns="" id="{BCB9CA10-49A9-4604-91CC-D262985B85BA}"/>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7904" name="Freeform 16">
                <a:extLst>
                  <a:ext uri="{FF2B5EF4-FFF2-40B4-BE49-F238E27FC236}">
                    <a16:creationId xmlns:a16="http://schemas.microsoft.com/office/drawing/2014/main" xmlns="" id="{C920B97C-148F-4133-BCDB-8248639F7A7E}"/>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7905" name="Freeform 17">
                <a:extLst>
                  <a:ext uri="{FF2B5EF4-FFF2-40B4-BE49-F238E27FC236}">
                    <a16:creationId xmlns:a16="http://schemas.microsoft.com/office/drawing/2014/main" xmlns="" id="{855111A0-5DFD-4B2C-83B8-84749C14B4CB}"/>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7906" name="Freeform 18">
                <a:extLst>
                  <a:ext uri="{FF2B5EF4-FFF2-40B4-BE49-F238E27FC236}">
                    <a16:creationId xmlns:a16="http://schemas.microsoft.com/office/drawing/2014/main" xmlns="" id="{F8D950A9-FFB0-4354-AF1B-1486342FEA3C}"/>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7907" name="Freeform 19">
                <a:extLst>
                  <a:ext uri="{FF2B5EF4-FFF2-40B4-BE49-F238E27FC236}">
                    <a16:creationId xmlns:a16="http://schemas.microsoft.com/office/drawing/2014/main" xmlns="" id="{22ED621D-F677-4000-85C0-C2F38D634C5A}"/>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sp>
          <p:nvSpPr>
            <p:cNvPr id="37908" name="Freeform 20">
              <a:extLst>
                <a:ext uri="{FF2B5EF4-FFF2-40B4-BE49-F238E27FC236}">
                  <a16:creationId xmlns:a16="http://schemas.microsoft.com/office/drawing/2014/main" xmlns="" id="{4DAF1F6C-7788-45C3-9668-FCE008875DC8}"/>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7909" name="Freeform 21">
              <a:extLst>
                <a:ext uri="{FF2B5EF4-FFF2-40B4-BE49-F238E27FC236}">
                  <a16:creationId xmlns:a16="http://schemas.microsoft.com/office/drawing/2014/main" xmlns="" id="{13C515C9-436D-47A6-BEC4-D74BA0AD8545}"/>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7910" name="Freeform 22">
              <a:extLst>
                <a:ext uri="{FF2B5EF4-FFF2-40B4-BE49-F238E27FC236}">
                  <a16:creationId xmlns:a16="http://schemas.microsoft.com/office/drawing/2014/main" xmlns="" id="{7772DC67-9CBC-4A9E-89A9-C5DCFA956926}"/>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39" name="Freeform 23">
              <a:extLst>
                <a:ext uri="{FF2B5EF4-FFF2-40B4-BE49-F238E27FC236}">
                  <a16:creationId xmlns:a16="http://schemas.microsoft.com/office/drawing/2014/main" xmlns="" id="{EF4ADE31-AA8D-4379-AA18-C2715BDB47F4}"/>
                </a:ext>
              </a:extLst>
            </p:cNvPr>
            <p:cNvSpPr>
              <a:spLocks/>
            </p:cNvSpPr>
            <p:nvPr/>
          </p:nvSpPr>
          <p:spPr bwMode="hidden">
            <a:xfrm>
              <a:off x="5041" y="0"/>
              <a:ext cx="719" cy="845"/>
            </a:xfrm>
            <a:custGeom>
              <a:avLst/>
              <a:gdLst>
                <a:gd name="T0" fmla="*/ 721 w 717"/>
                <a:gd name="T1" fmla="*/ 845 h 845"/>
                <a:gd name="T2" fmla="*/ 721 w 717"/>
                <a:gd name="T3" fmla="*/ 821 h 845"/>
                <a:gd name="T4" fmla="*/ 578 w 717"/>
                <a:gd name="T5" fmla="*/ 605 h 845"/>
                <a:gd name="T6" fmla="*/ 408 w 717"/>
                <a:gd name="T7" fmla="*/ 396 h 845"/>
                <a:gd name="T8" fmla="*/ 223 w 717"/>
                <a:gd name="T9" fmla="*/ 192 h 845"/>
                <a:gd name="T10" fmla="*/ 17 w 717"/>
                <a:gd name="T11" fmla="*/ 0 h 845"/>
                <a:gd name="T12" fmla="*/ 0 w 717"/>
                <a:gd name="T13" fmla="*/ 0 h 845"/>
                <a:gd name="T14" fmla="*/ 211 w 717"/>
                <a:gd name="T15" fmla="*/ 198 h 845"/>
                <a:gd name="T16" fmla="*/ 402 w 717"/>
                <a:gd name="T17" fmla="*/ 408 h 845"/>
                <a:gd name="T18" fmla="*/ 572 w 717"/>
                <a:gd name="T19" fmla="*/ 623 h 845"/>
                <a:gd name="T20" fmla="*/ 721 w 717"/>
                <a:gd name="T21" fmla="*/ 845 h 845"/>
                <a:gd name="T22" fmla="*/ 7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24">
              <a:extLst>
                <a:ext uri="{FF2B5EF4-FFF2-40B4-BE49-F238E27FC236}">
                  <a16:creationId xmlns:a16="http://schemas.microsoft.com/office/drawing/2014/main" xmlns="" id="{1FAB6A22-228A-412E-BB85-DEE56B459989}"/>
                </a:ext>
              </a:extLst>
            </p:cNvPr>
            <p:cNvSpPr>
              <a:spLocks/>
            </p:cNvSpPr>
            <p:nvPr/>
          </p:nvSpPr>
          <p:spPr bwMode="hidden">
            <a:xfrm>
              <a:off x="5352" y="0"/>
              <a:ext cx="408" cy="414"/>
            </a:xfrm>
            <a:custGeom>
              <a:avLst/>
              <a:gdLst>
                <a:gd name="T0" fmla="*/ 409 w 407"/>
                <a:gd name="T1" fmla="*/ 414 h 414"/>
                <a:gd name="T2" fmla="*/ 409 w 407"/>
                <a:gd name="T3" fmla="*/ 396 h 414"/>
                <a:gd name="T4" fmla="*/ 224 w 407"/>
                <a:gd name="T5" fmla="*/ 192 h 414"/>
                <a:gd name="T6" fmla="*/ 12 w 407"/>
                <a:gd name="T7" fmla="*/ 0 h 414"/>
                <a:gd name="T8" fmla="*/ 0 w 407"/>
                <a:gd name="T9" fmla="*/ 0 h 414"/>
                <a:gd name="T10" fmla="*/ 108 w 407"/>
                <a:gd name="T11" fmla="*/ 102 h 414"/>
                <a:gd name="T12" fmla="*/ 218 w 407"/>
                <a:gd name="T13" fmla="*/ 204 h 414"/>
                <a:gd name="T14" fmla="*/ 409 w 407"/>
                <a:gd name="T15" fmla="*/ 414 h 414"/>
                <a:gd name="T16" fmla="*/ 40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3" name="Freeform 25">
              <a:extLst>
                <a:ext uri="{FF2B5EF4-FFF2-40B4-BE49-F238E27FC236}">
                  <a16:creationId xmlns:a16="http://schemas.microsoft.com/office/drawing/2014/main" xmlns="" id="{4C961D68-8E45-4C5A-982E-2CF7C7479213}"/>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42" name="Freeform 26">
              <a:extLst>
                <a:ext uri="{FF2B5EF4-FFF2-40B4-BE49-F238E27FC236}">
                  <a16:creationId xmlns:a16="http://schemas.microsoft.com/office/drawing/2014/main" xmlns="" id="{F165B646-DC3D-4C86-AC82-1946DC8DADD1}"/>
                </a:ext>
              </a:extLst>
            </p:cNvPr>
            <p:cNvSpPr>
              <a:spLocks/>
            </p:cNvSpPr>
            <p:nvPr/>
          </p:nvSpPr>
          <p:spPr bwMode="hidden">
            <a:xfrm>
              <a:off x="6" y="0"/>
              <a:ext cx="588" cy="599"/>
            </a:xfrm>
            <a:custGeom>
              <a:avLst/>
              <a:gdLst>
                <a:gd name="T0" fmla="*/ 590 w 586"/>
                <a:gd name="T1" fmla="*/ 0 h 599"/>
                <a:gd name="T2" fmla="*/ 572 w 586"/>
                <a:gd name="T3" fmla="*/ 0 h 599"/>
                <a:gd name="T4" fmla="*/ 409 w 586"/>
                <a:gd name="T5" fmla="*/ 132 h 599"/>
                <a:gd name="T6" fmla="*/ 259 w 586"/>
                <a:gd name="T7" fmla="*/ 270 h 599"/>
                <a:gd name="T8" fmla="*/ 120 w 586"/>
                <a:gd name="T9" fmla="*/ 420 h 599"/>
                <a:gd name="T10" fmla="*/ 0 w 586"/>
                <a:gd name="T11" fmla="*/ 575 h 599"/>
                <a:gd name="T12" fmla="*/ 0 w 586"/>
                <a:gd name="T13" fmla="*/ 599 h 599"/>
                <a:gd name="T14" fmla="*/ 120 w 586"/>
                <a:gd name="T15" fmla="*/ 432 h 599"/>
                <a:gd name="T16" fmla="*/ 259 w 586"/>
                <a:gd name="T17" fmla="*/ 282 h 599"/>
                <a:gd name="T18" fmla="*/ 415 w 586"/>
                <a:gd name="T19" fmla="*/ 138 h 599"/>
                <a:gd name="T20" fmla="*/ 590 w 586"/>
                <a:gd name="T21" fmla="*/ 0 h 599"/>
                <a:gd name="T22" fmla="*/ 59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27">
              <a:extLst>
                <a:ext uri="{FF2B5EF4-FFF2-40B4-BE49-F238E27FC236}">
                  <a16:creationId xmlns:a16="http://schemas.microsoft.com/office/drawing/2014/main" xmlns="" id="{7BD3710A-86FD-46BC-A831-31CFE1F717F4}"/>
                </a:ext>
              </a:extLst>
            </p:cNvPr>
            <p:cNvSpPr>
              <a:spLocks/>
            </p:cNvSpPr>
            <p:nvPr/>
          </p:nvSpPr>
          <p:spPr bwMode="hidden">
            <a:xfrm>
              <a:off x="6" y="0"/>
              <a:ext cx="270" cy="252"/>
            </a:xfrm>
            <a:custGeom>
              <a:avLst/>
              <a:gdLst>
                <a:gd name="T0" fmla="*/ 271 w 269"/>
                <a:gd name="T1" fmla="*/ 0 h 252"/>
                <a:gd name="T2" fmla="*/ 25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1 w 269"/>
                <a:gd name="T15" fmla="*/ 0 h 252"/>
                <a:gd name="T16" fmla="*/ 27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Line 28">
              <a:extLst>
                <a:ext uri="{FF2B5EF4-FFF2-40B4-BE49-F238E27FC236}">
                  <a16:creationId xmlns:a16="http://schemas.microsoft.com/office/drawing/2014/main" xmlns="" id="{82626CAC-DC38-4C62-9ABF-E6F6B3E4F474}"/>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5" name="Line 29">
              <a:extLst>
                <a:ext uri="{FF2B5EF4-FFF2-40B4-BE49-F238E27FC236}">
                  <a16:creationId xmlns:a16="http://schemas.microsoft.com/office/drawing/2014/main" xmlns="" id="{CA0B10D3-EF9D-44D2-B24F-3A59FCEA3E38}"/>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6" name="Line 30">
              <a:extLst>
                <a:ext uri="{FF2B5EF4-FFF2-40B4-BE49-F238E27FC236}">
                  <a16:creationId xmlns:a16="http://schemas.microsoft.com/office/drawing/2014/main" xmlns="" id="{29E89D8E-87DB-410A-97FE-82B811EA7552}"/>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47" name="Group 31">
              <a:extLst>
                <a:ext uri="{FF2B5EF4-FFF2-40B4-BE49-F238E27FC236}">
                  <a16:creationId xmlns:a16="http://schemas.microsoft.com/office/drawing/2014/main" xmlns="" id="{1595F71B-AAB5-467C-89EF-87C11E84934D}"/>
                </a:ext>
              </a:extLst>
            </p:cNvPr>
            <p:cNvGrpSpPr>
              <a:grpSpLocks/>
            </p:cNvGrpSpPr>
            <p:nvPr/>
          </p:nvGrpSpPr>
          <p:grpSpPr bwMode="auto">
            <a:xfrm>
              <a:off x="1" y="392"/>
              <a:ext cx="5758" cy="1571"/>
              <a:chOff x="1" y="392"/>
              <a:chExt cx="5758" cy="1571"/>
            </a:xfrm>
          </p:grpSpPr>
          <p:sp>
            <p:nvSpPr>
              <p:cNvPr id="1050" name="Line 32">
                <a:extLst>
                  <a:ext uri="{FF2B5EF4-FFF2-40B4-BE49-F238E27FC236}">
                    <a16:creationId xmlns:a16="http://schemas.microsoft.com/office/drawing/2014/main" xmlns="" id="{D9222A6D-1E90-491B-A3A7-2F7703850509}"/>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1" name="Line 33">
                <a:extLst>
                  <a:ext uri="{FF2B5EF4-FFF2-40B4-BE49-F238E27FC236}">
                    <a16:creationId xmlns:a16="http://schemas.microsoft.com/office/drawing/2014/main" xmlns="" id="{E384ECE1-787A-4D68-92FD-7845F0120EF4}"/>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2" name="Line 34">
                <a:extLst>
                  <a:ext uri="{FF2B5EF4-FFF2-40B4-BE49-F238E27FC236}">
                    <a16:creationId xmlns:a16="http://schemas.microsoft.com/office/drawing/2014/main" xmlns="" id="{7A7FFABA-5E54-4B45-890C-FFA64DD2307C}"/>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3" name="Line 35">
                <a:extLst>
                  <a:ext uri="{FF2B5EF4-FFF2-40B4-BE49-F238E27FC236}">
                    <a16:creationId xmlns:a16="http://schemas.microsoft.com/office/drawing/2014/main" xmlns="" id="{CA9714A6-D4AA-4A78-92B5-417639151AB4}"/>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 name="Line 36">
                <a:extLst>
                  <a:ext uri="{FF2B5EF4-FFF2-40B4-BE49-F238E27FC236}">
                    <a16:creationId xmlns:a16="http://schemas.microsoft.com/office/drawing/2014/main" xmlns="" id="{C79A9BF8-26FB-42B3-83FD-C44531F9E3BA}"/>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48" name="Line 37">
              <a:extLst>
                <a:ext uri="{FF2B5EF4-FFF2-40B4-BE49-F238E27FC236}">
                  <a16:creationId xmlns:a16="http://schemas.microsoft.com/office/drawing/2014/main" xmlns="" id="{62E1671B-02EC-4C19-BCD6-0A2ADC9B119B}"/>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9" name="Line 38">
              <a:extLst>
                <a:ext uri="{FF2B5EF4-FFF2-40B4-BE49-F238E27FC236}">
                  <a16:creationId xmlns:a16="http://schemas.microsoft.com/office/drawing/2014/main" xmlns="" id="{64C90B86-E8BA-4A0E-8F3F-AC4C3A8F8E37}"/>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927" name="Rectangle 39">
            <a:extLst>
              <a:ext uri="{FF2B5EF4-FFF2-40B4-BE49-F238E27FC236}">
                <a16:creationId xmlns:a16="http://schemas.microsoft.com/office/drawing/2014/main" xmlns="" id="{BCBEAA7C-9EC8-4BD4-B75F-E6E5E5995EF0}"/>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37928" name="Rectangle 40">
            <a:extLst>
              <a:ext uri="{FF2B5EF4-FFF2-40B4-BE49-F238E27FC236}">
                <a16:creationId xmlns:a16="http://schemas.microsoft.com/office/drawing/2014/main" xmlns="" id="{8C8A6570-A6C8-4DE0-94E3-5047F0E63F01}"/>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
        <p:nvSpPr>
          <p:cNvPr id="37929" name="Rectangle 41">
            <a:extLst>
              <a:ext uri="{FF2B5EF4-FFF2-40B4-BE49-F238E27FC236}">
                <a16:creationId xmlns:a16="http://schemas.microsoft.com/office/drawing/2014/main" xmlns="" id="{77CFED96-5AB1-4356-A4F7-97AF445BA617}"/>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37930" name="Rectangle 42">
            <a:extLst>
              <a:ext uri="{FF2B5EF4-FFF2-40B4-BE49-F238E27FC236}">
                <a16:creationId xmlns:a16="http://schemas.microsoft.com/office/drawing/2014/main" xmlns="" id="{8CE53C20-0A13-4834-8ABE-1F1082C34DE9}"/>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CB464DA8-4288-48D2-BC2C-514DBB7E6E15}" type="slidenum">
              <a:rPr lang="en-US" altLang="en-US"/>
              <a:pPr>
                <a:defRPr/>
              </a:pPr>
              <a:t>‹#›</a:t>
            </a:fld>
            <a:endParaRPr lang="en-US" altLang="en-US"/>
          </a:p>
        </p:txBody>
      </p:sp>
      <p:sp>
        <p:nvSpPr>
          <p:cNvPr id="37931" name="Rectangle 43">
            <a:extLst>
              <a:ext uri="{FF2B5EF4-FFF2-40B4-BE49-F238E27FC236}">
                <a16:creationId xmlns:a16="http://schemas.microsoft.com/office/drawing/2014/main" xmlns="" id="{A49ACC9C-7ED3-4D99-857E-0A745C7825D6}"/>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690"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5D1075-D31E-4BDD-8AC7-BC42FC0F2FAC}"/>
              </a:ext>
            </a:extLst>
          </p:cNvPr>
          <p:cNvSpPr>
            <a:spLocks noGrp="1"/>
          </p:cNvSpPr>
          <p:nvPr>
            <p:ph type="title"/>
          </p:nvPr>
        </p:nvSpPr>
        <p:spPr>
          <a:xfrm>
            <a:off x="457200" y="277813"/>
            <a:ext cx="8229600" cy="1627187"/>
          </a:xfrm>
        </p:spPr>
        <p:txBody>
          <a:bodyPr/>
          <a:lstStyle/>
          <a:p>
            <a:r>
              <a:rPr lang="en-US" b="1" dirty="0">
                <a:effectLst/>
              </a:rPr>
              <a:t>Music In the New Testament Church</a:t>
            </a:r>
            <a:endParaRPr lang="en-US" dirty="0"/>
          </a:p>
        </p:txBody>
      </p:sp>
      <p:pic>
        <p:nvPicPr>
          <p:cNvPr id="4" name="Picture 3">
            <a:extLst>
              <a:ext uri="{FF2B5EF4-FFF2-40B4-BE49-F238E27FC236}">
                <a16:creationId xmlns:a16="http://schemas.microsoft.com/office/drawing/2014/main" xmlns="" id="{C9E3B905-B0D9-4A08-A1CB-BFDE08169F77}"/>
              </a:ext>
            </a:extLst>
          </p:cNvPr>
          <p:cNvPicPr>
            <a:picLocks noChangeAspect="1"/>
          </p:cNvPicPr>
          <p:nvPr/>
        </p:nvPicPr>
        <p:blipFill>
          <a:blip r:embed="rId2"/>
          <a:stretch>
            <a:fillRect/>
          </a:stretch>
        </p:blipFill>
        <p:spPr>
          <a:xfrm>
            <a:off x="533400" y="2209800"/>
            <a:ext cx="8229600" cy="4114800"/>
          </a:xfrm>
          <a:prstGeom prst="rect">
            <a:avLst/>
          </a:prstGeom>
        </p:spPr>
      </p:pic>
    </p:spTree>
    <p:extLst>
      <p:ext uri="{BB962C8B-B14F-4D97-AF65-F5344CB8AC3E}">
        <p14:creationId xmlns:p14="http://schemas.microsoft.com/office/powerpoint/2010/main" val="3835872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176B3B8-DA9C-4654-9B26-1973B6C794D9}"/>
              </a:ext>
            </a:extLst>
          </p:cNvPr>
          <p:cNvSpPr>
            <a:spLocks noGrp="1"/>
          </p:cNvSpPr>
          <p:nvPr>
            <p:ph idx="1"/>
          </p:nvPr>
        </p:nvSpPr>
        <p:spPr>
          <a:xfrm>
            <a:off x="457200" y="228600"/>
            <a:ext cx="8229600" cy="6324600"/>
          </a:xfrm>
        </p:spPr>
        <p:txBody>
          <a:bodyPr/>
          <a:lstStyle/>
          <a:p>
            <a:r>
              <a:rPr lang="en-US" b="1" dirty="0">
                <a:effectLst/>
              </a:rPr>
              <a:t>AUGUSTINE</a:t>
            </a:r>
            <a:r>
              <a:rPr lang="en-US" dirty="0">
                <a:effectLst/>
              </a:rPr>
              <a:t> "musical instruments were not used. The pipe, </a:t>
            </a:r>
            <a:r>
              <a:rPr lang="en-US" dirty="0" err="1">
                <a:effectLst/>
              </a:rPr>
              <a:t>tabret</a:t>
            </a:r>
            <a:r>
              <a:rPr lang="en-US" dirty="0">
                <a:effectLst/>
              </a:rPr>
              <a:t>, and harp here associate so intimately with the sensual heathen cults, as well as with the wild revelries and shameless performances of the degenerate theater and circus, it is easy to understand the prejudices against their use in the worship." (Augustine 354 A.D., describing the singing at Alexandria under Athanasius)</a:t>
            </a:r>
          </a:p>
          <a:p>
            <a:endParaRPr lang="en-US" dirty="0"/>
          </a:p>
        </p:txBody>
      </p:sp>
    </p:spTree>
    <p:extLst>
      <p:ext uri="{BB962C8B-B14F-4D97-AF65-F5344CB8AC3E}">
        <p14:creationId xmlns:p14="http://schemas.microsoft.com/office/powerpoint/2010/main" val="3003263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20A439C-B4B8-4743-94DB-B1D7F8756B33}"/>
              </a:ext>
            </a:extLst>
          </p:cNvPr>
          <p:cNvSpPr>
            <a:spLocks noGrp="1"/>
          </p:cNvSpPr>
          <p:nvPr>
            <p:ph idx="1"/>
          </p:nvPr>
        </p:nvSpPr>
        <p:spPr>
          <a:xfrm>
            <a:off x="228600" y="152400"/>
            <a:ext cx="8763000" cy="6553200"/>
          </a:xfrm>
        </p:spPr>
        <p:txBody>
          <a:bodyPr/>
          <a:lstStyle/>
          <a:p>
            <a:r>
              <a:rPr lang="en-US" sz="2300" b="1" dirty="0">
                <a:effectLst/>
              </a:rPr>
              <a:t>CHRYSOSTOM</a:t>
            </a:r>
            <a:r>
              <a:rPr lang="en-US" sz="2300" dirty="0">
                <a:effectLst/>
              </a:rPr>
              <a:t> - "David formerly sang songs, also today we sing hymns. He had a lyre with lifeless strings, the church has a lyre with living strings. Our tongues are the strings of the lyre with a different tone indeed but much more in accordance with piety. Here there is no need for the cithara, or for stretched strings, or for the plectrum, or for art, or for any instrument; but, if you like, you may yourself become a cithara, mortifying the members of the flesh and making a full harmony of mind and body. For when the flesh no longer lusts against the Spirit, but has submitted to its orders and has been led at length into the best and most admirable path, then will you create a spiritual melody." (Chrysostom, 347-407, Exposition of Psalms 41, (381-398 A.D.) Source Readings in Music History, ed. O. Strunk, W. W. Norton and Co.: New York, 1950, pg. 70.)</a:t>
            </a:r>
          </a:p>
          <a:p>
            <a:endParaRPr lang="en-US" sz="2000" dirty="0"/>
          </a:p>
        </p:txBody>
      </p:sp>
    </p:spTree>
    <p:extLst>
      <p:ext uri="{BB962C8B-B14F-4D97-AF65-F5344CB8AC3E}">
        <p14:creationId xmlns:p14="http://schemas.microsoft.com/office/powerpoint/2010/main" val="3775531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3CDAF04-499C-44BC-9C44-F10023072E60}"/>
              </a:ext>
            </a:extLst>
          </p:cNvPr>
          <p:cNvSpPr>
            <a:spLocks noGrp="1"/>
          </p:cNvSpPr>
          <p:nvPr>
            <p:ph idx="1"/>
          </p:nvPr>
        </p:nvSpPr>
        <p:spPr>
          <a:xfrm>
            <a:off x="228600" y="228600"/>
            <a:ext cx="5638800" cy="6477000"/>
          </a:xfrm>
        </p:spPr>
        <p:txBody>
          <a:bodyPr/>
          <a:lstStyle/>
          <a:p>
            <a:r>
              <a:rPr lang="en-US" sz="2200" b="1" dirty="0">
                <a:effectLst/>
              </a:rPr>
              <a:t>EUSEBIUS</a:t>
            </a:r>
            <a:r>
              <a:rPr lang="en-US" sz="2200" dirty="0">
                <a:effectLst/>
              </a:rPr>
              <a:t> "Of old at the time those of the circumcision were worshipping with symbols and types it was not inappropriate to send up hymns to God with the </a:t>
            </a:r>
            <a:r>
              <a:rPr lang="en-US" sz="2200" dirty="0" err="1">
                <a:effectLst/>
              </a:rPr>
              <a:t>psalterion</a:t>
            </a:r>
            <a:r>
              <a:rPr lang="en-US" sz="2200" dirty="0">
                <a:effectLst/>
              </a:rPr>
              <a:t> and cithara and to do this on Sabbath days... We render our hymn with a living </a:t>
            </a:r>
            <a:r>
              <a:rPr lang="en-US" sz="2200" dirty="0" err="1">
                <a:effectLst/>
              </a:rPr>
              <a:t>psalterion</a:t>
            </a:r>
            <a:r>
              <a:rPr lang="en-US" sz="2200" dirty="0">
                <a:effectLst/>
              </a:rPr>
              <a:t> and a living cithara with spiritual songs. The unison voices of Christians would be more acceptable to God than any musical instrument. Accordingly in all the churches of God, united in soul and attitude, with one mind and in agreement of faith and piety we send up a unison melody in the words of the Psalms." (commentary on Psalms 91:2-3)</a:t>
            </a:r>
            <a:endParaRPr lang="en-US" sz="2200" dirty="0"/>
          </a:p>
        </p:txBody>
      </p:sp>
      <p:pic>
        <p:nvPicPr>
          <p:cNvPr id="4" name="Picture 3">
            <a:extLst>
              <a:ext uri="{FF2B5EF4-FFF2-40B4-BE49-F238E27FC236}">
                <a16:creationId xmlns:a16="http://schemas.microsoft.com/office/drawing/2014/main" xmlns="" id="{D94E84BF-CC77-4440-8181-B5E6795B6FAF}"/>
              </a:ext>
            </a:extLst>
          </p:cNvPr>
          <p:cNvPicPr>
            <a:picLocks noChangeAspect="1"/>
          </p:cNvPicPr>
          <p:nvPr/>
        </p:nvPicPr>
        <p:blipFill>
          <a:blip r:embed="rId2"/>
          <a:stretch>
            <a:fillRect/>
          </a:stretch>
        </p:blipFill>
        <p:spPr>
          <a:xfrm>
            <a:off x="5791200" y="685800"/>
            <a:ext cx="3254983" cy="5486400"/>
          </a:xfrm>
          <a:prstGeom prst="rect">
            <a:avLst/>
          </a:prstGeom>
        </p:spPr>
      </p:pic>
      <p:sp>
        <p:nvSpPr>
          <p:cNvPr id="5" name="TextBox 4">
            <a:extLst>
              <a:ext uri="{FF2B5EF4-FFF2-40B4-BE49-F238E27FC236}">
                <a16:creationId xmlns:a16="http://schemas.microsoft.com/office/drawing/2014/main" xmlns="" id="{CBEADFEC-8D1D-4A23-A54F-F55B77F5876E}"/>
              </a:ext>
            </a:extLst>
          </p:cNvPr>
          <p:cNvSpPr txBox="1"/>
          <p:nvPr/>
        </p:nvSpPr>
        <p:spPr>
          <a:xfrm>
            <a:off x="6161021" y="646590"/>
            <a:ext cx="2667000" cy="369332"/>
          </a:xfrm>
          <a:prstGeom prst="rect">
            <a:avLst/>
          </a:prstGeom>
          <a:noFill/>
        </p:spPr>
        <p:txBody>
          <a:bodyPr wrap="square" rtlCol="0">
            <a:spAutoFit/>
          </a:bodyPr>
          <a:lstStyle/>
          <a:p>
            <a:pPr algn="ctr"/>
            <a:r>
              <a:rPr lang="en-US" sz="1800" b="1" dirty="0">
                <a:effectLst/>
              </a:rPr>
              <a:t>CITHARA</a:t>
            </a:r>
            <a:endParaRPr lang="en-US" b="1" dirty="0"/>
          </a:p>
        </p:txBody>
      </p:sp>
    </p:spTree>
    <p:extLst>
      <p:ext uri="{BB962C8B-B14F-4D97-AF65-F5344CB8AC3E}">
        <p14:creationId xmlns:p14="http://schemas.microsoft.com/office/powerpoint/2010/main" val="1398813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0525052-B1EF-4FDF-970C-06577D6227BA}"/>
              </a:ext>
            </a:extLst>
          </p:cNvPr>
          <p:cNvSpPr>
            <a:spLocks noGrp="1"/>
          </p:cNvSpPr>
          <p:nvPr>
            <p:ph idx="1"/>
          </p:nvPr>
        </p:nvSpPr>
        <p:spPr>
          <a:xfrm>
            <a:off x="76200" y="291306"/>
            <a:ext cx="5410200" cy="6275387"/>
          </a:xfrm>
        </p:spPr>
        <p:txBody>
          <a:bodyPr/>
          <a:lstStyle/>
          <a:p>
            <a:r>
              <a:rPr lang="en-US" sz="3600" b="1" dirty="0">
                <a:effectLst/>
              </a:rPr>
              <a:t>CALVIN</a:t>
            </a:r>
            <a:r>
              <a:rPr lang="en-US" sz="3600" dirty="0">
                <a:effectLst/>
              </a:rPr>
              <a:t> "Musical instruments in celebrating the praises of God would be no more suitable than the burning of incense, the lighting of lamps, and the restoration of the other shadows of the law.”</a:t>
            </a:r>
            <a:endParaRPr lang="en-US" sz="3600" dirty="0"/>
          </a:p>
        </p:txBody>
      </p:sp>
      <p:pic>
        <p:nvPicPr>
          <p:cNvPr id="4" name="Picture 3">
            <a:extLst>
              <a:ext uri="{FF2B5EF4-FFF2-40B4-BE49-F238E27FC236}">
                <a16:creationId xmlns:a16="http://schemas.microsoft.com/office/drawing/2014/main" xmlns="" id="{6816863C-A836-4A7E-A34F-91664370FFAF}"/>
              </a:ext>
            </a:extLst>
          </p:cNvPr>
          <p:cNvPicPr>
            <a:picLocks noChangeAspect="1"/>
          </p:cNvPicPr>
          <p:nvPr/>
        </p:nvPicPr>
        <p:blipFill>
          <a:blip r:embed="rId2"/>
          <a:stretch>
            <a:fillRect/>
          </a:stretch>
        </p:blipFill>
        <p:spPr>
          <a:xfrm>
            <a:off x="5486400" y="990600"/>
            <a:ext cx="3536619" cy="4526872"/>
          </a:xfrm>
          <a:prstGeom prst="rect">
            <a:avLst/>
          </a:prstGeom>
        </p:spPr>
      </p:pic>
    </p:spTree>
    <p:extLst>
      <p:ext uri="{BB962C8B-B14F-4D97-AF65-F5344CB8AC3E}">
        <p14:creationId xmlns:p14="http://schemas.microsoft.com/office/powerpoint/2010/main" val="1666113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2696FCC-B159-40AF-BCE1-748287FE058F}"/>
              </a:ext>
            </a:extLst>
          </p:cNvPr>
          <p:cNvSpPr>
            <a:spLocks noGrp="1"/>
          </p:cNvSpPr>
          <p:nvPr>
            <p:ph idx="1"/>
          </p:nvPr>
        </p:nvSpPr>
        <p:spPr/>
        <p:txBody>
          <a:bodyPr/>
          <a:lstStyle/>
          <a:p>
            <a:r>
              <a:rPr lang="en-US" b="1" dirty="0">
                <a:effectLst/>
              </a:rPr>
              <a:t>FINNEY</a:t>
            </a:r>
            <a:r>
              <a:rPr lang="en-US" dirty="0">
                <a:effectLst/>
              </a:rPr>
              <a:t> "The early Christians refused to have anything to do with the instrumental music which they might have inherited from the ancient world." (Theodore Finney, A History of Music, 1947, p. 43)</a:t>
            </a:r>
            <a:endParaRPr lang="en-US" dirty="0"/>
          </a:p>
        </p:txBody>
      </p:sp>
    </p:spTree>
    <p:extLst>
      <p:ext uri="{BB962C8B-B14F-4D97-AF65-F5344CB8AC3E}">
        <p14:creationId xmlns:p14="http://schemas.microsoft.com/office/powerpoint/2010/main" val="1106246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2A05DCB-61F8-4EC7-A5B2-3B0174C1B0D2}"/>
              </a:ext>
            </a:extLst>
          </p:cNvPr>
          <p:cNvPicPr>
            <a:picLocks noChangeAspect="1"/>
          </p:cNvPicPr>
          <p:nvPr/>
        </p:nvPicPr>
        <p:blipFill>
          <a:blip r:embed="rId2"/>
          <a:stretch>
            <a:fillRect/>
          </a:stretch>
        </p:blipFill>
        <p:spPr>
          <a:xfrm>
            <a:off x="4876800" y="1295400"/>
            <a:ext cx="4114800" cy="3962400"/>
          </a:xfrm>
          <a:prstGeom prst="rect">
            <a:avLst/>
          </a:prstGeom>
        </p:spPr>
      </p:pic>
      <p:sp>
        <p:nvSpPr>
          <p:cNvPr id="3" name="Content Placeholder 2">
            <a:extLst>
              <a:ext uri="{FF2B5EF4-FFF2-40B4-BE49-F238E27FC236}">
                <a16:creationId xmlns:a16="http://schemas.microsoft.com/office/drawing/2014/main" xmlns="" id="{0143489A-34E4-4A6E-9A4C-89C445946268}"/>
              </a:ext>
            </a:extLst>
          </p:cNvPr>
          <p:cNvSpPr>
            <a:spLocks noGrp="1"/>
          </p:cNvSpPr>
          <p:nvPr>
            <p:ph idx="1"/>
          </p:nvPr>
        </p:nvSpPr>
        <p:spPr>
          <a:xfrm>
            <a:off x="152400" y="304800"/>
            <a:ext cx="4800600" cy="6248400"/>
          </a:xfrm>
        </p:spPr>
        <p:txBody>
          <a:bodyPr/>
          <a:lstStyle/>
          <a:p>
            <a:r>
              <a:rPr lang="en-US" b="1" dirty="0">
                <a:effectLst/>
              </a:rPr>
              <a:t>LUTHER</a:t>
            </a:r>
            <a:r>
              <a:rPr lang="en-US" dirty="0">
                <a:effectLst/>
              </a:rPr>
              <a:t> "The organ in the worship is the insignia of Baal… The Roman Catholic borrowed it from the Jews." (Martin Luther, </a:t>
            </a:r>
            <a:r>
              <a:rPr lang="en-US" dirty="0" err="1">
                <a:effectLst/>
              </a:rPr>
              <a:t>Mcclintock</a:t>
            </a:r>
            <a:r>
              <a:rPr lang="en-US" dirty="0">
                <a:effectLst/>
              </a:rPr>
              <a:t> &amp; Strong's Encyclopedia Volume VI, page 762)</a:t>
            </a:r>
          </a:p>
          <a:p>
            <a:endParaRPr lang="en-US" dirty="0"/>
          </a:p>
        </p:txBody>
      </p:sp>
    </p:spTree>
    <p:extLst>
      <p:ext uri="{BB962C8B-B14F-4D97-AF65-F5344CB8AC3E}">
        <p14:creationId xmlns:p14="http://schemas.microsoft.com/office/powerpoint/2010/main" val="2944187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FA6C780-3A1D-49F2-88A6-C3BCED452FE2}"/>
              </a:ext>
            </a:extLst>
          </p:cNvPr>
          <p:cNvSpPr>
            <a:spLocks noGrp="1"/>
          </p:cNvSpPr>
          <p:nvPr>
            <p:ph idx="1"/>
          </p:nvPr>
        </p:nvSpPr>
        <p:spPr>
          <a:xfrm>
            <a:off x="457200" y="152400"/>
            <a:ext cx="8229600" cy="6629400"/>
          </a:xfrm>
        </p:spPr>
        <p:txBody>
          <a:bodyPr/>
          <a:lstStyle/>
          <a:p>
            <a:r>
              <a:rPr lang="en-US" sz="2300" b="1" dirty="0">
                <a:effectLst/>
              </a:rPr>
              <a:t>LIPSCOMB</a:t>
            </a:r>
            <a:r>
              <a:rPr lang="en-US" sz="2300" dirty="0">
                <a:effectLst/>
              </a:rPr>
              <a:t> "Neither he [Paul] nor any other apostle, nor the Lord Jesus, nor any of the disciples for five hundred years, used instruments. This too, in the face of the fact that the Jews had used instruments in the days of their prosperity and that the Greeks and heathen nations all used them in their worship. They were dropped out with such emphasis that they were not taken up till the middle of the Dark Ages and came in as part of the order of the Roman Catholic Church. It seems there cannot be doubt but that the use of instrumental music in connection with the worship of God, whether used as a part of the worship or as an attraction accompaniment, is unauthorized by God and violates the oft-repeated prohibition to add nothing to, take nothing from, the commandments of the Lord.</a:t>
            </a:r>
          </a:p>
          <a:p>
            <a:endParaRPr lang="en-US" sz="2300" dirty="0"/>
          </a:p>
        </p:txBody>
      </p:sp>
    </p:spTree>
    <p:extLst>
      <p:ext uri="{BB962C8B-B14F-4D97-AF65-F5344CB8AC3E}">
        <p14:creationId xmlns:p14="http://schemas.microsoft.com/office/powerpoint/2010/main" val="3301099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xmlns="" id="{A7A0BBB1-068E-4EF6-B952-43265AB039C9}"/>
              </a:ext>
            </a:extLst>
          </p:cNvPr>
          <p:cNvSpPr>
            <a:spLocks noGrp="1" noChangeArrowheads="1"/>
          </p:cNvSpPr>
          <p:nvPr>
            <p:ph type="title"/>
          </p:nvPr>
        </p:nvSpPr>
        <p:spPr>
          <a:xfrm>
            <a:off x="301625" y="228600"/>
            <a:ext cx="8613775" cy="1905000"/>
          </a:xfrm>
        </p:spPr>
        <p:txBody>
          <a:bodyPr/>
          <a:lstStyle/>
          <a:p>
            <a:pPr eaLnBrk="1" hangingPunct="1">
              <a:defRPr/>
            </a:pPr>
            <a:r>
              <a:rPr lang="en-US" b="1" dirty="0">
                <a:effectLst>
                  <a:outerShdw blurRad="38100" dist="38100" dir="2700000" algn="tl">
                    <a:srgbClr val="000000">
                      <a:alpha val="43137"/>
                    </a:srgbClr>
                  </a:outerShdw>
                </a:effectLst>
                <a:latin typeface="Georgia" panose="02040502050405020303" pitchFamily="18" charset="0"/>
              </a:rPr>
              <a:t>WHAT DOES THE NEW TESTAMENT TEACH?</a:t>
            </a:r>
            <a:endParaRPr lang="en-US" altLang="en-US" b="1" dirty="0">
              <a:solidFill>
                <a:srgbClr val="FFFF00"/>
              </a:solidFill>
              <a:latin typeface="Jester" pitchFamily="2" charset="0"/>
            </a:endParaRPr>
          </a:p>
        </p:txBody>
      </p:sp>
      <p:sp>
        <p:nvSpPr>
          <p:cNvPr id="20483" name="Rectangle 3">
            <a:extLst>
              <a:ext uri="{FF2B5EF4-FFF2-40B4-BE49-F238E27FC236}">
                <a16:creationId xmlns:a16="http://schemas.microsoft.com/office/drawing/2014/main" xmlns="" id="{C60FC9B8-437D-422B-AB5D-38904CFD9F9D}"/>
              </a:ext>
            </a:extLst>
          </p:cNvPr>
          <p:cNvSpPr>
            <a:spLocks noGrp="1" noChangeArrowheads="1"/>
          </p:cNvSpPr>
          <p:nvPr>
            <p:ph type="body" idx="1"/>
          </p:nvPr>
        </p:nvSpPr>
        <p:spPr>
          <a:xfrm>
            <a:off x="301625" y="2362200"/>
            <a:ext cx="8540750" cy="4191000"/>
          </a:xfrm>
        </p:spPr>
        <p:txBody>
          <a:bodyPr/>
          <a:lstStyle/>
          <a:p>
            <a:pPr eaLnBrk="1" hangingPunct="1">
              <a:lnSpc>
                <a:spcPct val="90000"/>
              </a:lnSpc>
              <a:defRPr/>
            </a:pPr>
            <a:r>
              <a:rPr lang="en-US" altLang="en-US" dirty="0"/>
              <a:t>"In reading the New Testament we find that early Christians were taught only to sing." </a:t>
            </a:r>
          </a:p>
          <a:p>
            <a:pPr eaLnBrk="1" hangingPunct="1">
              <a:lnSpc>
                <a:spcPct val="90000"/>
              </a:lnSpc>
              <a:defRPr/>
            </a:pPr>
            <a:r>
              <a:rPr lang="en-US" altLang="en-US" dirty="0"/>
              <a:t>Music is mentioned in the New Testament in only a limited number of passages. But in each of the New Testament references where music is mentioned, it is singing which is specified.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1000" fill="hold"/>
                                        <p:tgtEl>
                                          <p:spTgt spid="20482"/>
                                        </p:tgtEl>
                                        <p:attrNameLst>
                                          <p:attrName>ppt_x</p:attrName>
                                        </p:attrNameLst>
                                      </p:cBhvr>
                                      <p:tavLst>
                                        <p:tav tm="0">
                                          <p:val>
                                            <p:strVal val="#ppt_x-.2"/>
                                          </p:val>
                                        </p:tav>
                                        <p:tav tm="100000">
                                          <p:val>
                                            <p:strVal val="#ppt_x"/>
                                          </p:val>
                                        </p:tav>
                                      </p:tavLst>
                                    </p:anim>
                                    <p:anim calcmode="lin" valueType="num">
                                      <p:cBhvr>
                                        <p:cTn id="8" dur="1000" fill="hold"/>
                                        <p:tgtEl>
                                          <p:spTgt spid="2048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48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0483">
                                            <p:txEl>
                                              <p:pRg st="0" end="0"/>
                                            </p:txEl>
                                          </p:spTgt>
                                        </p:tgtEl>
                                        <p:attrNameLst>
                                          <p:attrName>style.visibility</p:attrName>
                                        </p:attrNameLst>
                                      </p:cBhvr>
                                      <p:to>
                                        <p:strVal val="visible"/>
                                      </p:to>
                                    </p:set>
                                    <p:animEffect transition="in" filter="fade">
                                      <p:cBhvr>
                                        <p:cTn id="14" dur="500"/>
                                        <p:tgtEl>
                                          <p:spTgt spid="20483">
                                            <p:txEl>
                                              <p:pRg st="0" end="0"/>
                                            </p:txEl>
                                          </p:spTgt>
                                        </p:tgtEl>
                                      </p:cBhvr>
                                    </p:animEffect>
                                    <p:anim calcmode="lin" valueType="num">
                                      <p:cBhvr>
                                        <p:cTn id="15"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2048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20483">
                                            <p:txEl>
                                              <p:pRg st="1" end="1"/>
                                            </p:txEl>
                                          </p:spTgt>
                                        </p:tgtEl>
                                        <p:attrNameLst>
                                          <p:attrName>style.visibility</p:attrName>
                                        </p:attrNameLst>
                                      </p:cBhvr>
                                      <p:to>
                                        <p:strVal val="visible"/>
                                      </p:to>
                                    </p:set>
                                    <p:animEffect transition="in" filter="fade">
                                      <p:cBhvr>
                                        <p:cTn id="21" dur="500"/>
                                        <p:tgtEl>
                                          <p:spTgt spid="20483">
                                            <p:txEl>
                                              <p:pRg st="1" end="1"/>
                                            </p:txEl>
                                          </p:spTgt>
                                        </p:tgtEl>
                                      </p:cBhvr>
                                    </p:animEffect>
                                    <p:anim calcmode="lin" valueType="num">
                                      <p:cBhvr>
                                        <p:cTn id="22"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20483">
                                            <p:txEl>
                                              <p:pRg st="1" end="1"/>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xmlns="" id="{6E71A6FE-DF95-4106-AD7E-1831D8B47A57}"/>
              </a:ext>
            </a:extLst>
          </p:cNvPr>
          <p:cNvSpPr>
            <a:spLocks noGrp="1" noChangeArrowheads="1"/>
          </p:cNvSpPr>
          <p:nvPr>
            <p:ph type="body" idx="1"/>
          </p:nvPr>
        </p:nvSpPr>
        <p:spPr>
          <a:xfrm>
            <a:off x="301625" y="76200"/>
            <a:ext cx="8540750" cy="6477000"/>
          </a:xfrm>
          <a:solidFill>
            <a:srgbClr val="0033CC"/>
          </a:solidFill>
        </p:spPr>
        <p:txBody>
          <a:bodyPr/>
          <a:lstStyle/>
          <a:p>
            <a:pPr eaLnBrk="1" hangingPunct="1">
              <a:defRPr/>
            </a:pPr>
            <a:r>
              <a:rPr lang="en-US" altLang="en-US" sz="3400" b="1" u="sng" dirty="0"/>
              <a:t>Matthew 26.30</a:t>
            </a:r>
            <a:r>
              <a:rPr lang="en-US" altLang="en-US" sz="3400" b="1" dirty="0"/>
              <a:t>:</a:t>
            </a:r>
            <a:r>
              <a:rPr lang="en-US" altLang="en-US" sz="3400" dirty="0"/>
              <a:t> </a:t>
            </a:r>
            <a:r>
              <a:rPr lang="en-US" altLang="en-US" sz="3400" b="1" i="1" dirty="0"/>
              <a:t>"And after singing a hymn, they went out to the Mount of Olives."</a:t>
            </a:r>
            <a:r>
              <a:rPr lang="en-US" altLang="en-US" sz="3400" dirty="0"/>
              <a:t> </a:t>
            </a:r>
          </a:p>
          <a:p>
            <a:pPr eaLnBrk="1" hangingPunct="1">
              <a:defRPr/>
            </a:pPr>
            <a:r>
              <a:rPr lang="en-US" altLang="en-US" sz="3400" b="1" u="sng" dirty="0"/>
              <a:t>Acts 16.25</a:t>
            </a:r>
            <a:r>
              <a:rPr lang="en-US" altLang="en-US" sz="3400" b="1" dirty="0"/>
              <a:t>:</a:t>
            </a:r>
            <a:r>
              <a:rPr lang="en-US" altLang="en-US" sz="3400" dirty="0"/>
              <a:t> </a:t>
            </a:r>
            <a:r>
              <a:rPr lang="en-US" altLang="en-US" sz="3400" i="1" dirty="0"/>
              <a:t>"</a:t>
            </a:r>
            <a:r>
              <a:rPr lang="en-US" altLang="en-US" sz="3400" b="1" i="1" dirty="0"/>
              <a:t>About midnight Paul and Silas were praying and singing hymns of praise to God, and the prisoners were listening to them."</a:t>
            </a:r>
            <a:r>
              <a:rPr lang="en-US" altLang="en-US" sz="3400" b="1" dirty="0"/>
              <a:t> </a:t>
            </a:r>
          </a:p>
          <a:p>
            <a:pPr eaLnBrk="1" hangingPunct="1">
              <a:defRPr/>
            </a:pPr>
            <a:r>
              <a:rPr lang="en-US" altLang="en-US" sz="3400" b="1" u="sng" dirty="0"/>
              <a:t>Romans 15.9</a:t>
            </a:r>
            <a:r>
              <a:rPr lang="en-US" altLang="en-US" sz="3400" b="1" dirty="0"/>
              <a:t>: We find a quotation from the Psalms in which there is the expression: </a:t>
            </a:r>
            <a:r>
              <a:rPr lang="en-US" altLang="en-US" sz="3400" b="1" i="1" dirty="0"/>
              <a:t>"Sing to Your name."</a:t>
            </a:r>
            <a:r>
              <a:rPr lang="en-US" altLang="en-US" sz="3400" dirty="0"/>
              <a:t>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21506">
                                            <p:bg/>
                                          </p:spTgt>
                                        </p:tgtEl>
                                        <p:attrNameLst>
                                          <p:attrName>style.visibility</p:attrName>
                                        </p:attrNameLst>
                                      </p:cBhvr>
                                      <p:to>
                                        <p:strVal val="visible"/>
                                      </p:to>
                                    </p:set>
                                    <p:animEffect transition="in" filter="fade">
                                      <p:cBhvr>
                                        <p:cTn id="7" dur="500"/>
                                        <p:tgtEl>
                                          <p:spTgt spid="21506">
                                            <p:bg/>
                                          </p:spTgt>
                                        </p:tgtEl>
                                      </p:cBhvr>
                                    </p:animEffect>
                                    <p:anim calcmode="lin" valueType="num">
                                      <p:cBhvr>
                                        <p:cTn id="8" dur="500" fill="hold"/>
                                        <p:tgtEl>
                                          <p:spTgt spid="21506">
                                            <p:bg/>
                                          </p:spTgt>
                                        </p:tgtEl>
                                        <p:attrNameLst>
                                          <p:attrName>ppt_x</p:attrName>
                                        </p:attrNameLst>
                                      </p:cBhvr>
                                      <p:tavLst>
                                        <p:tav tm="0">
                                          <p:val>
                                            <p:strVal val="#ppt_x"/>
                                          </p:val>
                                        </p:tav>
                                        <p:tav tm="100000">
                                          <p:val>
                                            <p:strVal val="#ppt_x"/>
                                          </p:val>
                                        </p:tav>
                                      </p:tavLst>
                                    </p:anim>
                                    <p:anim calcmode="lin" valueType="num">
                                      <p:cBhvr>
                                        <p:cTn id="9" dur="500" fill="hold"/>
                                        <p:tgtEl>
                                          <p:spTgt spid="21506">
                                            <p:bg/>
                                          </p:spTgt>
                                        </p:tgtEl>
                                        <p:attrNameLst>
                                          <p:attrName>ppt_y</p:attrName>
                                        </p:attrNameLst>
                                      </p:cBhvr>
                                      <p:tavLst>
                                        <p:tav tm="0">
                                          <p:val>
                                            <p:strVal val="#ppt_y+.05"/>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1506">
                                            <p:txEl>
                                              <p:pRg st="0" end="0"/>
                                            </p:txEl>
                                          </p:spTgt>
                                        </p:tgtEl>
                                        <p:attrNameLst>
                                          <p:attrName>style.visibility</p:attrName>
                                        </p:attrNameLst>
                                      </p:cBhvr>
                                      <p:to>
                                        <p:strVal val="visible"/>
                                      </p:to>
                                    </p:set>
                                    <p:animEffect transition="in" filter="fade">
                                      <p:cBhvr>
                                        <p:cTn id="14" dur="500"/>
                                        <p:tgtEl>
                                          <p:spTgt spid="21506">
                                            <p:txEl>
                                              <p:pRg st="0" end="0"/>
                                            </p:txEl>
                                          </p:spTgt>
                                        </p:tgtEl>
                                      </p:cBhvr>
                                    </p:animEffect>
                                    <p:anim calcmode="lin" valueType="num">
                                      <p:cBhvr>
                                        <p:cTn id="15" dur="500" fill="hold"/>
                                        <p:tgtEl>
                                          <p:spTgt spid="21506">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21506">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21506">
                                            <p:txEl>
                                              <p:pRg st="1" end="1"/>
                                            </p:txEl>
                                          </p:spTgt>
                                        </p:tgtEl>
                                        <p:attrNameLst>
                                          <p:attrName>style.visibility</p:attrName>
                                        </p:attrNameLst>
                                      </p:cBhvr>
                                      <p:to>
                                        <p:strVal val="visible"/>
                                      </p:to>
                                    </p:set>
                                    <p:animEffect transition="in" filter="fade">
                                      <p:cBhvr>
                                        <p:cTn id="21" dur="500"/>
                                        <p:tgtEl>
                                          <p:spTgt spid="21506">
                                            <p:txEl>
                                              <p:pRg st="1" end="1"/>
                                            </p:txEl>
                                          </p:spTgt>
                                        </p:tgtEl>
                                      </p:cBhvr>
                                    </p:animEffect>
                                    <p:anim calcmode="lin" valueType="num">
                                      <p:cBhvr>
                                        <p:cTn id="22" dur="500" fill="hold"/>
                                        <p:tgtEl>
                                          <p:spTgt spid="21506">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21506">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21506">
                                            <p:txEl>
                                              <p:pRg st="2" end="2"/>
                                            </p:txEl>
                                          </p:spTgt>
                                        </p:tgtEl>
                                        <p:attrNameLst>
                                          <p:attrName>style.visibility</p:attrName>
                                        </p:attrNameLst>
                                      </p:cBhvr>
                                      <p:to>
                                        <p:strVal val="visible"/>
                                      </p:to>
                                    </p:set>
                                    <p:animEffect transition="in" filter="fade">
                                      <p:cBhvr>
                                        <p:cTn id="28" dur="500"/>
                                        <p:tgtEl>
                                          <p:spTgt spid="21506">
                                            <p:txEl>
                                              <p:pRg st="2" end="2"/>
                                            </p:txEl>
                                          </p:spTgt>
                                        </p:tgtEl>
                                      </p:cBhvr>
                                    </p:animEffect>
                                    <p:anim calcmode="lin" valueType="num">
                                      <p:cBhvr>
                                        <p:cTn id="29" dur="500" fill="hold"/>
                                        <p:tgtEl>
                                          <p:spTgt spid="21506">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21506">
                                            <p:txEl>
                                              <p:pRg st="2" end="2"/>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xmlns="" id="{CE037ECF-5C5D-481F-9E67-774CC97A3159}"/>
              </a:ext>
            </a:extLst>
          </p:cNvPr>
          <p:cNvSpPr>
            <a:spLocks noGrp="1" noChangeArrowheads="1"/>
          </p:cNvSpPr>
          <p:nvPr>
            <p:ph type="body" idx="1"/>
          </p:nvPr>
        </p:nvSpPr>
        <p:spPr>
          <a:xfrm>
            <a:off x="152400" y="152400"/>
            <a:ext cx="8991600" cy="6705600"/>
          </a:xfrm>
        </p:spPr>
        <p:txBody>
          <a:bodyPr/>
          <a:lstStyle/>
          <a:p>
            <a:pPr eaLnBrk="1" hangingPunct="1">
              <a:lnSpc>
                <a:spcPct val="90000"/>
              </a:lnSpc>
              <a:defRPr/>
            </a:pPr>
            <a:r>
              <a:rPr lang="en-US" altLang="en-US" sz="3100" u="sng" dirty="0"/>
              <a:t>1 Corinthians 14.15</a:t>
            </a:r>
            <a:r>
              <a:rPr lang="en-US" altLang="en-US" sz="3100" b="1" dirty="0"/>
              <a:t>:</a:t>
            </a:r>
            <a:r>
              <a:rPr lang="en-US" altLang="en-US" sz="3100" dirty="0"/>
              <a:t> </a:t>
            </a:r>
            <a:r>
              <a:rPr lang="en-US" altLang="en-US" sz="3100" b="1" i="1" dirty="0"/>
              <a:t>"I shall sing with the spirit and I shall sing with the mind also."</a:t>
            </a:r>
            <a:r>
              <a:rPr lang="en-US" altLang="en-US" sz="3100" b="1" dirty="0"/>
              <a:t> </a:t>
            </a:r>
          </a:p>
          <a:p>
            <a:pPr eaLnBrk="1" hangingPunct="1">
              <a:lnSpc>
                <a:spcPct val="90000"/>
              </a:lnSpc>
              <a:defRPr/>
            </a:pPr>
            <a:r>
              <a:rPr lang="en-US" altLang="en-US" sz="3100" u="sng" dirty="0"/>
              <a:t>Ephesians 5.19</a:t>
            </a:r>
            <a:r>
              <a:rPr lang="en-US" altLang="en-US" sz="3100" b="1" dirty="0"/>
              <a:t>:</a:t>
            </a:r>
            <a:r>
              <a:rPr lang="en-US" altLang="en-US" sz="3100" dirty="0"/>
              <a:t> </a:t>
            </a:r>
            <a:r>
              <a:rPr lang="en-US" altLang="en-US" sz="3100" b="1" i="1" dirty="0"/>
              <a:t>"Speaking to one another in psalms and hymns and spiritual songs, singing and making melody with your heart to the Lord."</a:t>
            </a:r>
            <a:r>
              <a:rPr lang="en-US" altLang="en-US" sz="3100" dirty="0"/>
              <a:t> </a:t>
            </a:r>
          </a:p>
          <a:p>
            <a:pPr eaLnBrk="1" hangingPunct="1">
              <a:lnSpc>
                <a:spcPct val="90000"/>
              </a:lnSpc>
              <a:defRPr/>
            </a:pPr>
            <a:r>
              <a:rPr lang="en-US" altLang="en-US" sz="3100" u="sng" dirty="0"/>
              <a:t>Colossians 3.16</a:t>
            </a:r>
            <a:r>
              <a:rPr lang="en-US" altLang="en-US" sz="3100" b="1" dirty="0"/>
              <a:t>:</a:t>
            </a:r>
            <a:r>
              <a:rPr lang="en-US" altLang="en-US" sz="3100" dirty="0"/>
              <a:t> </a:t>
            </a:r>
            <a:r>
              <a:rPr lang="en-US" altLang="en-US" sz="3100" b="1" i="1" dirty="0"/>
              <a:t>"Let the word of Christ richly dwell within you, with all wisdom teaching and admonishing one another with psalms and hymns and spiritual songs, singing with thankfulness in your heads to God."</a:t>
            </a:r>
            <a:r>
              <a:rPr lang="en-US" altLang="en-US" sz="3100" b="1" dirty="0"/>
              <a:t>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fade">
                                      <p:cBhvr>
                                        <p:cTn id="7" dur="500"/>
                                        <p:tgtEl>
                                          <p:spTgt spid="22530">
                                            <p:txEl>
                                              <p:pRg st="0" end="0"/>
                                            </p:txEl>
                                          </p:spTgt>
                                        </p:tgtEl>
                                      </p:cBhvr>
                                    </p:animEffect>
                                    <p:anim calcmode="lin" valueType="num">
                                      <p:cBhvr>
                                        <p:cTn id="8" dur="500" fill="hold"/>
                                        <p:tgtEl>
                                          <p:spTgt spid="2253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2530">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2530">
                                            <p:txEl>
                                              <p:pRg st="1" end="1"/>
                                            </p:txEl>
                                          </p:spTgt>
                                        </p:tgtEl>
                                        <p:attrNameLst>
                                          <p:attrName>style.visibility</p:attrName>
                                        </p:attrNameLst>
                                      </p:cBhvr>
                                      <p:to>
                                        <p:strVal val="visible"/>
                                      </p:to>
                                    </p:set>
                                    <p:animEffect transition="in" filter="fade">
                                      <p:cBhvr>
                                        <p:cTn id="14" dur="500"/>
                                        <p:tgtEl>
                                          <p:spTgt spid="22530">
                                            <p:txEl>
                                              <p:pRg st="1" end="1"/>
                                            </p:txEl>
                                          </p:spTgt>
                                        </p:tgtEl>
                                      </p:cBhvr>
                                    </p:animEffect>
                                    <p:anim calcmode="lin" valueType="num">
                                      <p:cBhvr>
                                        <p:cTn id="15" dur="500" fill="hold"/>
                                        <p:tgtEl>
                                          <p:spTgt spid="22530">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2530">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22530">
                                            <p:txEl>
                                              <p:pRg st="2" end="2"/>
                                            </p:txEl>
                                          </p:spTgt>
                                        </p:tgtEl>
                                        <p:attrNameLst>
                                          <p:attrName>style.visibility</p:attrName>
                                        </p:attrNameLst>
                                      </p:cBhvr>
                                      <p:to>
                                        <p:strVal val="visible"/>
                                      </p:to>
                                    </p:set>
                                    <p:animEffect transition="in" filter="fade">
                                      <p:cBhvr>
                                        <p:cTn id="21" dur="500"/>
                                        <p:tgtEl>
                                          <p:spTgt spid="22530">
                                            <p:txEl>
                                              <p:pRg st="2" end="2"/>
                                            </p:txEl>
                                          </p:spTgt>
                                        </p:tgtEl>
                                      </p:cBhvr>
                                    </p:animEffect>
                                    <p:anim calcmode="lin" valueType="num">
                                      <p:cBhvr>
                                        <p:cTn id="22" dur="500" fill="hold"/>
                                        <p:tgtEl>
                                          <p:spTgt spid="22530">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2530">
                                            <p:txEl>
                                              <p:pRg st="2" end="2"/>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A1A168-AF0C-487B-ACF5-1DB2C6120625}"/>
              </a:ext>
            </a:extLst>
          </p:cNvPr>
          <p:cNvSpPr>
            <a:spLocks noGrp="1"/>
          </p:cNvSpPr>
          <p:nvPr>
            <p:ph type="title"/>
          </p:nvPr>
        </p:nvSpPr>
        <p:spPr/>
        <p:txBody>
          <a:bodyPr/>
          <a:lstStyle/>
          <a:p>
            <a:r>
              <a:rPr lang="en-US" b="1" dirty="0">
                <a:solidFill>
                  <a:schemeClr val="tx1"/>
                </a:solidFill>
                <a:effectLst>
                  <a:outerShdw blurRad="38100" dist="38100" dir="2700000" algn="tl">
                    <a:srgbClr val="000000">
                      <a:alpha val="43137"/>
                    </a:srgbClr>
                  </a:outerShdw>
                </a:effectLst>
              </a:rPr>
              <a:t>The Apostolic Fathers</a:t>
            </a:r>
            <a:r>
              <a:rPr lang="en-US" dirty="0">
                <a:solidFill>
                  <a:schemeClr val="tx1"/>
                </a:solidFill>
                <a:effectLst>
                  <a:outerShdw blurRad="38100" dist="38100" dir="2700000" algn="tl">
                    <a:srgbClr val="000000">
                      <a:alpha val="43137"/>
                    </a:srgbClr>
                  </a:outerShdw>
                </a:effectLst>
              </a:rPr>
              <a:t> </a:t>
            </a:r>
          </a:p>
        </p:txBody>
      </p:sp>
      <p:sp>
        <p:nvSpPr>
          <p:cNvPr id="3" name="Content Placeholder 2">
            <a:extLst>
              <a:ext uri="{FF2B5EF4-FFF2-40B4-BE49-F238E27FC236}">
                <a16:creationId xmlns:a16="http://schemas.microsoft.com/office/drawing/2014/main" xmlns="" id="{07E73C82-FA95-4455-8678-DF626FBD51B3}"/>
              </a:ext>
            </a:extLst>
          </p:cNvPr>
          <p:cNvSpPr>
            <a:spLocks noGrp="1"/>
          </p:cNvSpPr>
          <p:nvPr>
            <p:ph idx="1"/>
          </p:nvPr>
        </p:nvSpPr>
        <p:spPr>
          <a:xfrm>
            <a:off x="457200" y="1600200"/>
            <a:ext cx="8229600" cy="5105400"/>
          </a:xfrm>
        </p:spPr>
        <p:txBody>
          <a:bodyPr/>
          <a:lstStyle/>
          <a:p>
            <a:r>
              <a:rPr lang="en-US" dirty="0">
                <a:effectLst/>
              </a:rPr>
              <a:t>The Apostolic Church Fathers were contemporaries of the apostles and were taught by them, carrying on the tradition and teachings they received from the apostles themselves.</a:t>
            </a:r>
          </a:p>
          <a:p>
            <a:r>
              <a:rPr lang="en-US" b="1" dirty="0">
                <a:effectLst/>
              </a:rPr>
              <a:t>Clement of Rome</a:t>
            </a:r>
            <a:r>
              <a:rPr lang="en-US" dirty="0">
                <a:effectLst/>
              </a:rPr>
              <a:t>. </a:t>
            </a:r>
            <a:endParaRPr lang="en-US" dirty="0"/>
          </a:p>
        </p:txBody>
      </p:sp>
      <p:pic>
        <p:nvPicPr>
          <p:cNvPr id="4" name="Picture 3">
            <a:extLst>
              <a:ext uri="{FF2B5EF4-FFF2-40B4-BE49-F238E27FC236}">
                <a16:creationId xmlns:a16="http://schemas.microsoft.com/office/drawing/2014/main" xmlns="" id="{DF4A5ED8-076E-443B-8A21-C4DCD399A361}"/>
              </a:ext>
            </a:extLst>
          </p:cNvPr>
          <p:cNvPicPr>
            <a:picLocks noChangeAspect="1"/>
          </p:cNvPicPr>
          <p:nvPr/>
        </p:nvPicPr>
        <p:blipFill>
          <a:blip r:embed="rId2"/>
          <a:stretch>
            <a:fillRect/>
          </a:stretch>
        </p:blipFill>
        <p:spPr>
          <a:xfrm>
            <a:off x="5257800" y="4267200"/>
            <a:ext cx="2514600" cy="2209800"/>
          </a:xfrm>
          <a:prstGeom prst="rect">
            <a:avLst/>
          </a:prstGeom>
        </p:spPr>
      </p:pic>
    </p:spTree>
    <p:extLst>
      <p:ext uri="{BB962C8B-B14F-4D97-AF65-F5344CB8AC3E}">
        <p14:creationId xmlns:p14="http://schemas.microsoft.com/office/powerpoint/2010/main" val="1972426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xmlns="" id="{4D628A10-7CC1-4CBB-A795-8B33557BBEEE}"/>
              </a:ext>
            </a:extLst>
          </p:cNvPr>
          <p:cNvSpPr>
            <a:spLocks noGrp="1" noChangeArrowheads="1"/>
          </p:cNvSpPr>
          <p:nvPr>
            <p:ph type="body" idx="1"/>
          </p:nvPr>
        </p:nvSpPr>
        <p:spPr>
          <a:xfrm>
            <a:off x="301625" y="381000"/>
            <a:ext cx="8540750" cy="6324600"/>
          </a:xfrm>
        </p:spPr>
        <p:txBody>
          <a:bodyPr/>
          <a:lstStyle/>
          <a:p>
            <a:pPr eaLnBrk="1" hangingPunct="1">
              <a:defRPr/>
            </a:pPr>
            <a:r>
              <a:rPr lang="en-US" altLang="en-US" b="1" u="sng" dirty="0"/>
              <a:t>Hebrews 2:12</a:t>
            </a:r>
            <a:r>
              <a:rPr lang="en-US" altLang="en-US" b="1" dirty="0"/>
              <a:t> - </a:t>
            </a:r>
            <a:r>
              <a:rPr lang="en-US" altLang="en-US" b="1" i="1" dirty="0"/>
              <a:t>TO MY BRETHREN, IN THE MIDST OF THE CONGREGATION I WILL SING YOUR PRAISE."</a:t>
            </a:r>
            <a:r>
              <a:rPr lang="en-US" altLang="en-US" b="1" dirty="0"/>
              <a:t> </a:t>
            </a:r>
          </a:p>
          <a:p>
            <a:pPr eaLnBrk="1" hangingPunct="1">
              <a:defRPr/>
            </a:pPr>
            <a:r>
              <a:rPr lang="en-US" altLang="en-US" b="1" u="sng" dirty="0"/>
              <a:t>James 5.13</a:t>
            </a:r>
            <a:r>
              <a:rPr lang="en-US" altLang="en-US" b="1" dirty="0"/>
              <a:t>:</a:t>
            </a:r>
            <a:r>
              <a:rPr lang="en-US" altLang="en-US" dirty="0"/>
              <a:t> </a:t>
            </a:r>
            <a:r>
              <a:rPr lang="en-US" altLang="en-US" i="1" dirty="0"/>
              <a:t>"</a:t>
            </a:r>
            <a:r>
              <a:rPr lang="en-US" altLang="en-US" b="1" i="1" dirty="0"/>
              <a:t>Is anyone among you suffering? Let him pray. Is anyone cheerful? Let him sing praises."</a:t>
            </a:r>
            <a:endParaRPr lang="en-US" altLang="en-US" dirty="0"/>
          </a:p>
          <a:p>
            <a:pPr marL="609600" indent="-609600" eaLnBrk="1" hangingPunct="1">
              <a:buFont typeface="Wingdings" panose="05000000000000000000" pitchFamily="2" charset="2"/>
              <a:buNone/>
              <a:defRPr/>
            </a:pPr>
            <a:endParaRPr lang="en-US" alt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Effect transition="in" filter="fade">
                                      <p:cBhvr>
                                        <p:cTn id="7" dur="500"/>
                                        <p:tgtEl>
                                          <p:spTgt spid="23554">
                                            <p:txEl>
                                              <p:pRg st="0" end="0"/>
                                            </p:txEl>
                                          </p:spTgt>
                                        </p:tgtEl>
                                      </p:cBhvr>
                                    </p:animEffect>
                                    <p:anim calcmode="lin" valueType="num">
                                      <p:cBhvr>
                                        <p:cTn id="8" dur="500" fill="hold"/>
                                        <p:tgtEl>
                                          <p:spTgt spid="2355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3554">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3554">
                                            <p:txEl>
                                              <p:pRg st="1" end="1"/>
                                            </p:txEl>
                                          </p:spTgt>
                                        </p:tgtEl>
                                        <p:attrNameLst>
                                          <p:attrName>style.visibility</p:attrName>
                                        </p:attrNameLst>
                                      </p:cBhvr>
                                      <p:to>
                                        <p:strVal val="visible"/>
                                      </p:to>
                                    </p:set>
                                    <p:animEffect transition="in" filter="fade">
                                      <p:cBhvr>
                                        <p:cTn id="14" dur="500"/>
                                        <p:tgtEl>
                                          <p:spTgt spid="23554">
                                            <p:txEl>
                                              <p:pRg st="1" end="1"/>
                                            </p:txEl>
                                          </p:spTgt>
                                        </p:tgtEl>
                                      </p:cBhvr>
                                    </p:animEffect>
                                    <p:anim calcmode="lin" valueType="num">
                                      <p:cBhvr>
                                        <p:cTn id="15" dur="500" fill="hold"/>
                                        <p:tgtEl>
                                          <p:spTgt spid="23554">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3554">
                                            <p:txEl>
                                              <p:pRg st="1" end="1"/>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90D1B47-D2C8-4318-8AD9-6A2A3E38D207}"/>
              </a:ext>
            </a:extLst>
          </p:cNvPr>
          <p:cNvSpPr>
            <a:spLocks noGrp="1"/>
          </p:cNvSpPr>
          <p:nvPr>
            <p:ph idx="1"/>
          </p:nvPr>
        </p:nvSpPr>
        <p:spPr>
          <a:xfrm>
            <a:off x="457200" y="152400"/>
            <a:ext cx="8305800" cy="6477000"/>
          </a:xfrm>
        </p:spPr>
        <p:txBody>
          <a:bodyPr/>
          <a:lstStyle/>
          <a:p>
            <a:pPr lvl="0"/>
            <a:r>
              <a:rPr lang="en-US" dirty="0">
                <a:effectLst/>
              </a:rPr>
              <a:t>There are three passages in the book of Revelation where music is mentioned, but in these instances, it is used in a symbolic way to stand for something else. </a:t>
            </a:r>
          </a:p>
          <a:p>
            <a:pPr lvl="0"/>
            <a:r>
              <a:rPr lang="en-US" u="sng" dirty="0">
                <a:effectLst/>
              </a:rPr>
              <a:t>Revelation 14.2</a:t>
            </a:r>
            <a:r>
              <a:rPr lang="en-US" dirty="0">
                <a:effectLst/>
              </a:rPr>
              <a:t>- </a:t>
            </a:r>
            <a:r>
              <a:rPr lang="en-US" b="1" i="1" dirty="0">
                <a:effectLst/>
              </a:rPr>
              <a:t>And I heard a voice from heaven, </a:t>
            </a:r>
            <a:r>
              <a:rPr lang="en-US" b="1" i="1" u="sng" dirty="0">
                <a:effectLst/>
              </a:rPr>
              <a:t>like</a:t>
            </a:r>
            <a:r>
              <a:rPr lang="en-US" b="1" i="1" dirty="0">
                <a:effectLst/>
              </a:rPr>
              <a:t> the sound of many waters and </a:t>
            </a:r>
            <a:r>
              <a:rPr lang="en-US" b="1" i="1" u="sng" dirty="0">
                <a:effectLst/>
              </a:rPr>
              <a:t>like</a:t>
            </a:r>
            <a:r>
              <a:rPr lang="en-US" b="1" i="1" dirty="0">
                <a:effectLst/>
              </a:rPr>
              <a:t> the sound of loud thunder, and the voice which I heard was </a:t>
            </a:r>
            <a:r>
              <a:rPr lang="en-US" b="1" i="1" u="sng" dirty="0">
                <a:effectLst/>
              </a:rPr>
              <a:t>like</a:t>
            </a:r>
            <a:r>
              <a:rPr lang="en-US" b="1" i="1" dirty="0">
                <a:effectLst/>
              </a:rPr>
              <a:t> the sound of harpists playing on their harps.</a:t>
            </a:r>
            <a:r>
              <a:rPr lang="en-US" dirty="0">
                <a:effectLst/>
              </a:rPr>
              <a:t>  NASU</a:t>
            </a:r>
          </a:p>
          <a:p>
            <a:endParaRPr lang="en-US" dirty="0"/>
          </a:p>
        </p:txBody>
      </p:sp>
    </p:spTree>
    <p:extLst>
      <p:ext uri="{BB962C8B-B14F-4D97-AF65-F5344CB8AC3E}">
        <p14:creationId xmlns:p14="http://schemas.microsoft.com/office/powerpoint/2010/main" val="707342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xmlns="" id="{C875C8AA-8910-4FD5-B7FC-7942D04E30F2}"/>
              </a:ext>
            </a:extLst>
          </p:cNvPr>
          <p:cNvSpPr>
            <a:spLocks noGrp="1" noChangeArrowheads="1"/>
          </p:cNvSpPr>
          <p:nvPr>
            <p:ph type="body" idx="1"/>
          </p:nvPr>
        </p:nvSpPr>
        <p:spPr>
          <a:xfrm>
            <a:off x="301625" y="304800"/>
            <a:ext cx="8540750" cy="5794375"/>
          </a:xfrm>
        </p:spPr>
        <p:txBody>
          <a:bodyPr/>
          <a:lstStyle/>
          <a:p>
            <a:pPr eaLnBrk="1" hangingPunct="1">
              <a:defRPr/>
            </a:pPr>
            <a:r>
              <a:rPr lang="en-US" altLang="en-US" sz="4400" dirty="0"/>
              <a:t>Each of the New Testament passages dealing with music in worship use the specific word "</a:t>
            </a:r>
            <a:r>
              <a:rPr lang="en-US" altLang="en-US" sz="4400" b="1" i="1" dirty="0"/>
              <a:t>sing</a:t>
            </a:r>
            <a:r>
              <a:rPr lang="en-US" altLang="en-US" sz="4400" dirty="0"/>
              <a:t>" rather than the general term "</a:t>
            </a:r>
            <a:r>
              <a:rPr lang="en-US" altLang="en-US" sz="4400" b="1" i="1" dirty="0"/>
              <a:t>music</a:t>
            </a:r>
            <a:r>
              <a:rPr lang="en-US" altLang="en-US" sz="4400" i="1" dirty="0"/>
              <a:t>" – </a:t>
            </a:r>
          </a:p>
          <a:p>
            <a:pPr eaLnBrk="1" hangingPunct="1">
              <a:defRPr/>
            </a:pPr>
            <a:r>
              <a:rPr lang="en-US" altLang="en-US" sz="4400" dirty="0"/>
              <a:t>That limits us to doing only what the word </a:t>
            </a:r>
            <a:r>
              <a:rPr lang="en-US" altLang="en-US" sz="4400" b="1" i="1" dirty="0"/>
              <a:t>"sing"</a:t>
            </a:r>
            <a:r>
              <a:rPr lang="en-US" altLang="en-US" sz="4400" dirty="0"/>
              <a:t> allows.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animEffect transition="in" filter="fade">
                                      <p:cBhvr>
                                        <p:cTn id="7" dur="500"/>
                                        <p:tgtEl>
                                          <p:spTgt spid="25602">
                                            <p:txEl>
                                              <p:pRg st="0" end="0"/>
                                            </p:txEl>
                                          </p:spTgt>
                                        </p:tgtEl>
                                      </p:cBhvr>
                                    </p:animEffect>
                                    <p:anim calcmode="lin" valueType="num">
                                      <p:cBhvr>
                                        <p:cTn id="8" dur="500" fill="hold"/>
                                        <p:tgtEl>
                                          <p:spTgt spid="2560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5602">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5602">
                                            <p:txEl>
                                              <p:pRg st="1" end="1"/>
                                            </p:txEl>
                                          </p:spTgt>
                                        </p:tgtEl>
                                        <p:attrNameLst>
                                          <p:attrName>style.visibility</p:attrName>
                                        </p:attrNameLst>
                                      </p:cBhvr>
                                      <p:to>
                                        <p:strVal val="visible"/>
                                      </p:to>
                                    </p:set>
                                    <p:animEffect transition="in" filter="fade">
                                      <p:cBhvr>
                                        <p:cTn id="14" dur="500"/>
                                        <p:tgtEl>
                                          <p:spTgt spid="25602">
                                            <p:txEl>
                                              <p:pRg st="1" end="1"/>
                                            </p:txEl>
                                          </p:spTgt>
                                        </p:tgtEl>
                                      </p:cBhvr>
                                    </p:animEffect>
                                    <p:anim calcmode="lin" valueType="num">
                                      <p:cBhvr>
                                        <p:cTn id="15" dur="500" fill="hold"/>
                                        <p:tgtEl>
                                          <p:spTgt spid="2560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5602">
                                            <p:txEl>
                                              <p:pRg st="1" end="1"/>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xmlns="" id="{220BF3CB-05B4-472B-A5B4-1C023EBEE9E1}"/>
              </a:ext>
            </a:extLst>
          </p:cNvPr>
          <p:cNvSpPr>
            <a:spLocks noGrp="1" noChangeArrowheads="1"/>
          </p:cNvSpPr>
          <p:nvPr>
            <p:ph type="title"/>
          </p:nvPr>
        </p:nvSpPr>
        <p:spPr>
          <a:xfrm>
            <a:off x="301625" y="228600"/>
            <a:ext cx="8613775" cy="1905000"/>
          </a:xfrm>
        </p:spPr>
        <p:txBody>
          <a:bodyPr/>
          <a:lstStyle/>
          <a:p>
            <a:pPr eaLnBrk="1" hangingPunct="1">
              <a:defRPr/>
            </a:pPr>
            <a:r>
              <a:rPr lang="en-US" altLang="en-US" sz="4000" b="1" dirty="0">
                <a:solidFill>
                  <a:schemeClr val="tx1"/>
                </a:solidFill>
                <a:effectLst/>
                <a:latin typeface="Jester" pitchFamily="2" charset="0"/>
              </a:rPr>
              <a:t>Instrumental Music Was Not Used by the New Testament Church</a:t>
            </a:r>
          </a:p>
        </p:txBody>
      </p:sp>
      <p:sp>
        <p:nvSpPr>
          <p:cNvPr id="3075" name="Rectangle 3">
            <a:extLst>
              <a:ext uri="{FF2B5EF4-FFF2-40B4-BE49-F238E27FC236}">
                <a16:creationId xmlns:a16="http://schemas.microsoft.com/office/drawing/2014/main" xmlns="" id="{AA7677A7-BB0B-4C50-AFA0-F407310C3438}"/>
              </a:ext>
            </a:extLst>
          </p:cNvPr>
          <p:cNvSpPr>
            <a:spLocks noGrp="1" noChangeArrowheads="1"/>
          </p:cNvSpPr>
          <p:nvPr>
            <p:ph type="body" idx="1"/>
          </p:nvPr>
        </p:nvSpPr>
        <p:spPr>
          <a:xfrm>
            <a:off x="228600" y="2438400"/>
            <a:ext cx="8540750" cy="4267200"/>
          </a:xfrm>
        </p:spPr>
        <p:txBody>
          <a:bodyPr/>
          <a:lstStyle/>
          <a:p>
            <a:pPr eaLnBrk="1" hangingPunct="1">
              <a:lnSpc>
                <a:spcPct val="90000"/>
              </a:lnSpc>
              <a:defRPr/>
            </a:pPr>
            <a:r>
              <a:rPr lang="en-US" altLang="en-US" dirty="0"/>
              <a:t>Bible scholars and historians </a:t>
            </a:r>
            <a:r>
              <a:rPr lang="en-US" altLang="en-US" b="1" u="sng" dirty="0"/>
              <a:t>of all faiths</a:t>
            </a:r>
            <a:r>
              <a:rPr lang="en-US" altLang="en-US" dirty="0"/>
              <a:t> agree on the </a:t>
            </a:r>
            <a:r>
              <a:rPr lang="en-US" altLang="en-US" b="1" u="sng" dirty="0"/>
              <a:t>absence</a:t>
            </a:r>
            <a:r>
              <a:rPr lang="en-US" altLang="en-US" dirty="0"/>
              <a:t> of instrumental music IN the worship of the New Testament church. </a:t>
            </a:r>
          </a:p>
          <a:p>
            <a:pPr eaLnBrk="1" hangingPunct="1">
              <a:lnSpc>
                <a:spcPct val="90000"/>
              </a:lnSpc>
              <a:defRPr/>
            </a:pPr>
            <a:r>
              <a:rPr lang="en-US" altLang="en-US" b="1" dirty="0"/>
              <a:t>Dr. Curt Sachs of Columbia University</a:t>
            </a:r>
            <a:r>
              <a:rPr lang="en-US" altLang="en-US" dirty="0"/>
              <a:t>, one of the most eminent musicologists in America has said: </a:t>
            </a:r>
            <a:r>
              <a:rPr lang="en-US" altLang="en-US" i="1" dirty="0"/>
              <a:t>"All ancient Christian music was vocal”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ppt_x</p:attrName>
                                        </p:attrNameLst>
                                      </p:cBhvr>
                                      <p:tavLst>
                                        <p:tav tm="0">
                                          <p:val>
                                            <p:strVal val="#ppt_x-.2"/>
                                          </p:val>
                                        </p:tav>
                                        <p:tav tm="100000">
                                          <p:val>
                                            <p:strVal val="#ppt_x"/>
                                          </p:val>
                                        </p:tav>
                                      </p:tavLst>
                                    </p:anim>
                                    <p:anim calcmode="lin" valueType="num">
                                      <p:cBhvr>
                                        <p:cTn id="8" dur="1000" fill="hold"/>
                                        <p:tgtEl>
                                          <p:spTgt spid="307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075">
                                            <p:txEl>
                                              <p:pRg st="0" end="0"/>
                                            </p:txEl>
                                          </p:spTgt>
                                        </p:tgtEl>
                                        <p:attrNameLst>
                                          <p:attrName>style.visibility</p:attrName>
                                        </p:attrNameLst>
                                      </p:cBhvr>
                                      <p:to>
                                        <p:strVal val="visible"/>
                                      </p:to>
                                    </p:set>
                                    <p:animEffect transition="in" filter="fade">
                                      <p:cBhvr>
                                        <p:cTn id="14" dur="500"/>
                                        <p:tgtEl>
                                          <p:spTgt spid="3075">
                                            <p:txEl>
                                              <p:pRg st="0" end="0"/>
                                            </p:txEl>
                                          </p:spTgt>
                                        </p:tgtEl>
                                      </p:cBhvr>
                                    </p:animEffect>
                                    <p:anim calcmode="lin" valueType="num">
                                      <p:cBhvr>
                                        <p:cTn id="15"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075">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075">
                                            <p:txEl>
                                              <p:pRg st="1" end="1"/>
                                            </p:txEl>
                                          </p:spTgt>
                                        </p:tgtEl>
                                        <p:attrNameLst>
                                          <p:attrName>style.visibility</p:attrName>
                                        </p:attrNameLst>
                                      </p:cBhvr>
                                      <p:to>
                                        <p:strVal val="visible"/>
                                      </p:to>
                                    </p:set>
                                    <p:animEffect transition="in" filter="fade">
                                      <p:cBhvr>
                                        <p:cTn id="21" dur="500"/>
                                        <p:tgtEl>
                                          <p:spTgt spid="3075">
                                            <p:txEl>
                                              <p:pRg st="1" end="1"/>
                                            </p:txEl>
                                          </p:spTgt>
                                        </p:tgtEl>
                                      </p:cBhvr>
                                    </p:animEffect>
                                    <p:anim calcmode="lin" valueType="num">
                                      <p:cBhvr>
                                        <p:cTn id="22"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075">
                                            <p:txEl>
                                              <p:pRg st="1" end="1"/>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C3CBA2E9-8856-4775-95F7-6CDD9236CCDC}"/>
              </a:ext>
            </a:extLst>
          </p:cNvPr>
          <p:cNvSpPr>
            <a:spLocks noGrp="1" noChangeArrowheads="1"/>
          </p:cNvSpPr>
          <p:nvPr>
            <p:ph type="body" idx="1"/>
          </p:nvPr>
        </p:nvSpPr>
        <p:spPr>
          <a:xfrm>
            <a:off x="301625" y="304800"/>
            <a:ext cx="8540750" cy="6248400"/>
          </a:xfrm>
        </p:spPr>
        <p:txBody>
          <a:bodyPr/>
          <a:lstStyle/>
          <a:p>
            <a:pPr eaLnBrk="1" hangingPunct="1">
              <a:defRPr/>
            </a:pPr>
            <a:r>
              <a:rPr lang="en-US" altLang="en-US" sz="3000" dirty="0"/>
              <a:t>Dr. Frederic Ritter, in his book, </a:t>
            </a:r>
            <a:r>
              <a:rPr lang="en-US" altLang="en-US" sz="3000" b="1" dirty="0"/>
              <a:t>History of Music From The Christian Era To The Present Time,</a:t>
            </a:r>
            <a:r>
              <a:rPr lang="en-US" altLang="en-US" sz="3000" dirty="0"/>
              <a:t> writes </a:t>
            </a:r>
            <a:r>
              <a:rPr lang="en-US" altLang="en-US" sz="3000" i="1" dirty="0"/>
              <a:t>"We have no real knowledge of the music which formed a part of the religious devotion of the first Christian congregations. It was, however, purely vocal."</a:t>
            </a:r>
            <a:r>
              <a:rPr lang="en-US" altLang="en-US" sz="3000" dirty="0"/>
              <a:t> </a:t>
            </a:r>
          </a:p>
          <a:p>
            <a:pPr eaLnBrk="1" hangingPunct="1">
              <a:defRPr/>
            </a:pPr>
            <a:r>
              <a:rPr lang="en-US" altLang="en-US" sz="3000" b="1" dirty="0"/>
              <a:t>The Encyclopedia of Religious Knowledge,</a:t>
            </a:r>
            <a:r>
              <a:rPr lang="en-US" altLang="en-US" sz="3000" dirty="0"/>
              <a:t> in an article by J.M. Brown notes: </a:t>
            </a:r>
            <a:r>
              <a:rPr lang="en-US" altLang="en-US" sz="3000" i="1" dirty="0"/>
              <a:t>"That instrumental music was not practiced by primitive Christians...is evident from church history."</a:t>
            </a:r>
            <a:r>
              <a:rPr lang="en-US" altLang="en-US" sz="3000" dirty="0"/>
              <a:t>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animEffect transition="in" filter="fade">
                                      <p:cBhvr>
                                        <p:cTn id="7" dur="500"/>
                                        <p:tgtEl>
                                          <p:spTgt spid="4098">
                                            <p:txEl>
                                              <p:pRg st="0" end="0"/>
                                            </p:txEl>
                                          </p:spTgt>
                                        </p:tgtEl>
                                      </p:cBhvr>
                                    </p:animEffect>
                                    <p:anim calcmode="lin" valueType="num">
                                      <p:cBhvr>
                                        <p:cTn id="8" dur="500" fill="hold"/>
                                        <p:tgtEl>
                                          <p:spTgt spid="409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098">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4098">
                                            <p:txEl>
                                              <p:pRg st="1" end="1"/>
                                            </p:txEl>
                                          </p:spTgt>
                                        </p:tgtEl>
                                        <p:attrNameLst>
                                          <p:attrName>style.visibility</p:attrName>
                                        </p:attrNameLst>
                                      </p:cBhvr>
                                      <p:to>
                                        <p:strVal val="visible"/>
                                      </p:to>
                                    </p:set>
                                    <p:animEffect transition="in" filter="fade">
                                      <p:cBhvr>
                                        <p:cTn id="14" dur="500"/>
                                        <p:tgtEl>
                                          <p:spTgt spid="4098">
                                            <p:txEl>
                                              <p:pRg st="1" end="1"/>
                                            </p:txEl>
                                          </p:spTgt>
                                        </p:tgtEl>
                                      </p:cBhvr>
                                    </p:animEffect>
                                    <p:anim calcmode="lin" valueType="num">
                                      <p:cBhvr>
                                        <p:cTn id="15" dur="500" fill="hold"/>
                                        <p:tgtEl>
                                          <p:spTgt spid="4098">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4098">
                                            <p:txEl>
                                              <p:pRg st="1" end="1"/>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xmlns="" id="{24391FF2-6B00-4198-B87E-65FA36130755}"/>
              </a:ext>
            </a:extLst>
          </p:cNvPr>
          <p:cNvSpPr>
            <a:spLocks noGrp="1" noChangeArrowheads="1"/>
          </p:cNvSpPr>
          <p:nvPr>
            <p:ph type="body" idx="1"/>
          </p:nvPr>
        </p:nvSpPr>
        <p:spPr>
          <a:xfrm>
            <a:off x="301625" y="228600"/>
            <a:ext cx="8540750" cy="6324600"/>
          </a:xfrm>
        </p:spPr>
        <p:txBody>
          <a:bodyPr/>
          <a:lstStyle/>
          <a:p>
            <a:pPr marL="609600" indent="-609600" eaLnBrk="1" hangingPunct="1">
              <a:defRPr/>
            </a:pPr>
            <a:r>
              <a:rPr lang="en-US" altLang="en-US" b="1" dirty="0"/>
              <a:t>The New Schaff-Herzog Encyclopedia of Religious Knowledge</a:t>
            </a:r>
            <a:r>
              <a:rPr lang="en-US" altLang="en-US" dirty="0"/>
              <a:t> documents the fact that </a:t>
            </a:r>
            <a:r>
              <a:rPr lang="en-US" altLang="en-US" i="1" dirty="0"/>
              <a:t>"...the organ...was rejected in early Christian circles."</a:t>
            </a:r>
          </a:p>
          <a:p>
            <a:pPr marL="609600" indent="-609600" eaLnBrk="1" hangingPunct="1">
              <a:defRPr/>
            </a:pPr>
            <a:r>
              <a:rPr lang="en-US" altLang="en-US" b="1" dirty="0"/>
              <a:t>McClintock and Strong </a:t>
            </a:r>
            <a:r>
              <a:rPr lang="en-US" altLang="en-US" dirty="0"/>
              <a:t>observe: </a:t>
            </a:r>
            <a:r>
              <a:rPr lang="en-US" altLang="en-US" i="1" dirty="0"/>
              <a:t>"The Greek word PSALLO is applied among the Greeks of modern times exclusively to sacred music, which in the Eastern Church has never been other than vocal; instrumental music being unknown in that church as it was in the primitive church."</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animEffect transition="in" filter="fade">
                                      <p:cBhvr>
                                        <p:cTn id="7" dur="500"/>
                                        <p:tgtEl>
                                          <p:spTgt spid="5122">
                                            <p:txEl>
                                              <p:pRg st="0" end="0"/>
                                            </p:txEl>
                                          </p:spTgt>
                                        </p:tgtEl>
                                      </p:cBhvr>
                                    </p:animEffect>
                                    <p:anim calcmode="lin" valueType="num">
                                      <p:cBhvr>
                                        <p:cTn id="8" dur="500" fill="hold"/>
                                        <p:tgtEl>
                                          <p:spTgt spid="512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122">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5122">
                                            <p:txEl>
                                              <p:pRg st="1" end="1"/>
                                            </p:txEl>
                                          </p:spTgt>
                                        </p:tgtEl>
                                        <p:attrNameLst>
                                          <p:attrName>style.visibility</p:attrName>
                                        </p:attrNameLst>
                                      </p:cBhvr>
                                      <p:to>
                                        <p:strVal val="visible"/>
                                      </p:to>
                                    </p:set>
                                    <p:animEffect transition="in" filter="fade">
                                      <p:cBhvr>
                                        <p:cTn id="14" dur="500"/>
                                        <p:tgtEl>
                                          <p:spTgt spid="5122">
                                            <p:txEl>
                                              <p:pRg st="1" end="1"/>
                                            </p:txEl>
                                          </p:spTgt>
                                        </p:tgtEl>
                                      </p:cBhvr>
                                    </p:animEffect>
                                    <p:anim calcmode="lin" valueType="num">
                                      <p:cBhvr>
                                        <p:cTn id="15" dur="500" fill="hold"/>
                                        <p:tgtEl>
                                          <p:spTgt spid="512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5122">
                                            <p:txEl>
                                              <p:pRg st="1" end="1"/>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91F188D-B5C1-413B-8549-89A70F9CDDC9}"/>
              </a:ext>
            </a:extLst>
          </p:cNvPr>
          <p:cNvSpPr>
            <a:spLocks noGrp="1"/>
          </p:cNvSpPr>
          <p:nvPr>
            <p:ph idx="1"/>
          </p:nvPr>
        </p:nvSpPr>
        <p:spPr>
          <a:xfrm>
            <a:off x="457200" y="152400"/>
            <a:ext cx="8229600" cy="6324600"/>
          </a:xfrm>
        </p:spPr>
        <p:txBody>
          <a:bodyPr/>
          <a:lstStyle/>
          <a:p>
            <a:pPr lvl="0"/>
            <a:r>
              <a:rPr lang="en-US" dirty="0">
                <a:effectLst/>
              </a:rPr>
              <a:t>The instrument was not accepted. As late as the 13th Century, noted Thomas Aquinas, a world-renowned Catholic scholar, was writing against its use. </a:t>
            </a:r>
          </a:p>
          <a:p>
            <a:pPr lvl="0"/>
            <a:r>
              <a:rPr lang="en-US" dirty="0">
                <a:effectLst/>
              </a:rPr>
              <a:t>It is worth it to remind us that when the Reformation began in Europe, one of the first abuses against which the Reformers took a stand was that of Instrumental Music. </a:t>
            </a:r>
            <a:r>
              <a:rPr lang="en-US" i="1" dirty="0">
                <a:effectLst/>
              </a:rPr>
              <a:t>  </a:t>
            </a:r>
            <a:endParaRPr lang="en-US" dirty="0">
              <a:effectLst/>
            </a:endParaRPr>
          </a:p>
          <a:p>
            <a:endParaRPr lang="en-US" dirty="0"/>
          </a:p>
        </p:txBody>
      </p:sp>
    </p:spTree>
    <p:extLst>
      <p:ext uri="{BB962C8B-B14F-4D97-AF65-F5344CB8AC3E}">
        <p14:creationId xmlns:p14="http://schemas.microsoft.com/office/powerpoint/2010/main" val="2519445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4268EC79-3B04-40DD-9F9D-0107C3293519}"/>
              </a:ext>
            </a:extLst>
          </p:cNvPr>
          <p:cNvSpPr>
            <a:spLocks noGrp="1" noChangeArrowheads="1"/>
          </p:cNvSpPr>
          <p:nvPr>
            <p:ph type="body" idx="1"/>
          </p:nvPr>
        </p:nvSpPr>
        <p:spPr>
          <a:xfrm>
            <a:off x="301625" y="228600"/>
            <a:ext cx="8540750" cy="6477000"/>
          </a:xfrm>
        </p:spPr>
        <p:txBody>
          <a:bodyPr/>
          <a:lstStyle/>
          <a:p>
            <a:pPr marL="609600" indent="-609600" eaLnBrk="1" hangingPunct="1">
              <a:defRPr/>
            </a:pPr>
            <a:r>
              <a:rPr lang="en-US" altLang="en-US" sz="3600"/>
              <a:t>Emil Nauman writes in </a:t>
            </a:r>
            <a:r>
              <a:rPr lang="en-US" altLang="en-US" sz="3600" b="1"/>
              <a:t>The History of Music,</a:t>
            </a:r>
            <a:r>
              <a:rPr lang="en-US" altLang="en-US" sz="3600"/>
              <a:t> Vol. I, p. 177: </a:t>
            </a:r>
            <a:r>
              <a:rPr lang="en-US" altLang="en-US" sz="3600" i="1"/>
              <a:t>"There can be no doubt that originally the music of the divine service was everywhere entirely of a vocal nature."</a:t>
            </a:r>
          </a:p>
          <a:p>
            <a:pPr marL="609600" indent="-609600" eaLnBrk="1" hangingPunct="1">
              <a:defRPr/>
            </a:pPr>
            <a:r>
              <a:rPr lang="en-US" altLang="en-US" sz="3600"/>
              <a:t>Early Christian writers (Justin Martyr, Chrysostum, Tertullian, Eusebius) confirm that it was the practice of the early church simply to sing.</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fade">
                                      <p:cBhvr>
                                        <p:cTn id="7" dur="500"/>
                                        <p:tgtEl>
                                          <p:spTgt spid="6146">
                                            <p:txEl>
                                              <p:pRg st="0" end="0"/>
                                            </p:txEl>
                                          </p:spTgt>
                                        </p:tgtEl>
                                      </p:cBhvr>
                                    </p:animEffect>
                                    <p:anim calcmode="lin" valueType="num">
                                      <p:cBhvr>
                                        <p:cTn id="8" dur="500" fill="hold"/>
                                        <p:tgtEl>
                                          <p:spTgt spid="614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146">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6146">
                                            <p:txEl>
                                              <p:pRg st="1" end="1"/>
                                            </p:txEl>
                                          </p:spTgt>
                                        </p:tgtEl>
                                        <p:attrNameLst>
                                          <p:attrName>style.visibility</p:attrName>
                                        </p:attrNameLst>
                                      </p:cBhvr>
                                      <p:to>
                                        <p:strVal val="visible"/>
                                      </p:to>
                                    </p:set>
                                    <p:animEffect transition="in" filter="fade">
                                      <p:cBhvr>
                                        <p:cTn id="14" dur="500"/>
                                        <p:tgtEl>
                                          <p:spTgt spid="6146">
                                            <p:txEl>
                                              <p:pRg st="1" end="1"/>
                                            </p:txEl>
                                          </p:spTgt>
                                        </p:tgtEl>
                                      </p:cBhvr>
                                    </p:animEffect>
                                    <p:anim calcmode="lin" valueType="num">
                                      <p:cBhvr>
                                        <p:cTn id="15" dur="500" fill="hold"/>
                                        <p:tgtEl>
                                          <p:spTgt spid="6146">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6146">
                                            <p:txEl>
                                              <p:pRg st="1" end="1"/>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xmlns="" id="{B246C0A1-DEC0-477E-BDCF-1ED838520CC9}"/>
              </a:ext>
            </a:extLst>
          </p:cNvPr>
          <p:cNvSpPr>
            <a:spLocks noGrp="1" noChangeArrowheads="1"/>
          </p:cNvSpPr>
          <p:nvPr>
            <p:ph type="body" idx="1"/>
          </p:nvPr>
        </p:nvSpPr>
        <p:spPr>
          <a:xfrm>
            <a:off x="301625" y="228600"/>
            <a:ext cx="8613775" cy="6324600"/>
          </a:xfrm>
        </p:spPr>
        <p:txBody>
          <a:bodyPr/>
          <a:lstStyle/>
          <a:p>
            <a:pPr marL="609600" indent="-609600" eaLnBrk="1" hangingPunct="1">
              <a:lnSpc>
                <a:spcPct val="90000"/>
              </a:lnSpc>
              <a:defRPr/>
            </a:pPr>
            <a:r>
              <a:rPr lang="en-US" altLang="en-US" sz="3600"/>
              <a:t>Those early Christians, who were guided by the Apostles, did not make use of mechanical instruments of music, but, rather, sang psalms, hymns, and spiritual songs to God.</a:t>
            </a:r>
          </a:p>
          <a:p>
            <a:pPr marL="609600" indent="-609600" eaLnBrk="1" hangingPunct="1">
              <a:lnSpc>
                <a:spcPct val="90000"/>
              </a:lnSpc>
              <a:defRPr/>
            </a:pPr>
            <a:r>
              <a:rPr lang="en-US" altLang="en-US" sz="3600"/>
              <a:t>This is historical as well as Biblical fact.</a:t>
            </a:r>
          </a:p>
          <a:p>
            <a:pPr marL="609600" indent="-609600" eaLnBrk="1" hangingPunct="1">
              <a:lnSpc>
                <a:spcPct val="90000"/>
              </a:lnSpc>
              <a:defRPr/>
            </a:pPr>
            <a:r>
              <a:rPr lang="en-US" altLang="en-US" sz="3600"/>
              <a:t>The New Testament Church sang vocal music.  They did not use mechanical instruments in worship.</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Effect transition="in" filter="fade">
                                      <p:cBhvr>
                                        <p:cTn id="7" dur="500"/>
                                        <p:tgtEl>
                                          <p:spTgt spid="7170">
                                            <p:txEl>
                                              <p:pRg st="0" end="0"/>
                                            </p:txEl>
                                          </p:spTgt>
                                        </p:tgtEl>
                                      </p:cBhvr>
                                    </p:animEffect>
                                    <p:anim calcmode="lin" valueType="num">
                                      <p:cBhvr>
                                        <p:cTn id="8" dur="500" fill="hold"/>
                                        <p:tgtEl>
                                          <p:spTgt spid="717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170">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7170">
                                            <p:txEl>
                                              <p:pRg st="1" end="1"/>
                                            </p:txEl>
                                          </p:spTgt>
                                        </p:tgtEl>
                                        <p:attrNameLst>
                                          <p:attrName>style.visibility</p:attrName>
                                        </p:attrNameLst>
                                      </p:cBhvr>
                                      <p:to>
                                        <p:strVal val="visible"/>
                                      </p:to>
                                    </p:set>
                                    <p:animEffect transition="in" filter="fade">
                                      <p:cBhvr>
                                        <p:cTn id="14" dur="500"/>
                                        <p:tgtEl>
                                          <p:spTgt spid="7170">
                                            <p:txEl>
                                              <p:pRg st="1" end="1"/>
                                            </p:txEl>
                                          </p:spTgt>
                                        </p:tgtEl>
                                      </p:cBhvr>
                                    </p:animEffect>
                                    <p:anim calcmode="lin" valueType="num">
                                      <p:cBhvr>
                                        <p:cTn id="15" dur="500" fill="hold"/>
                                        <p:tgtEl>
                                          <p:spTgt spid="7170">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7170">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7170">
                                            <p:txEl>
                                              <p:pRg st="2" end="2"/>
                                            </p:txEl>
                                          </p:spTgt>
                                        </p:tgtEl>
                                        <p:attrNameLst>
                                          <p:attrName>style.visibility</p:attrName>
                                        </p:attrNameLst>
                                      </p:cBhvr>
                                      <p:to>
                                        <p:strVal val="visible"/>
                                      </p:to>
                                    </p:set>
                                    <p:animEffect transition="in" filter="fade">
                                      <p:cBhvr>
                                        <p:cTn id="21" dur="500"/>
                                        <p:tgtEl>
                                          <p:spTgt spid="7170">
                                            <p:txEl>
                                              <p:pRg st="2" end="2"/>
                                            </p:txEl>
                                          </p:spTgt>
                                        </p:tgtEl>
                                      </p:cBhvr>
                                    </p:animEffect>
                                    <p:anim calcmode="lin" valueType="num">
                                      <p:cBhvr>
                                        <p:cTn id="22" dur="500" fill="hold"/>
                                        <p:tgtEl>
                                          <p:spTgt spid="7170">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7170">
                                            <p:txEl>
                                              <p:pRg st="2" end="2"/>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D83164-034C-46AD-9C6C-A8EF052D57B5}"/>
              </a:ext>
            </a:extLst>
          </p:cNvPr>
          <p:cNvSpPr>
            <a:spLocks noGrp="1"/>
          </p:cNvSpPr>
          <p:nvPr>
            <p:ph type="title"/>
          </p:nvPr>
        </p:nvSpPr>
        <p:spPr>
          <a:xfrm>
            <a:off x="457200" y="76200"/>
            <a:ext cx="8229600" cy="1600199"/>
          </a:xfrm>
          <a:solidFill>
            <a:srgbClr val="00B0F0"/>
          </a:solidFill>
        </p:spPr>
        <p:txBody>
          <a:bodyPr/>
          <a:lstStyle/>
          <a:p>
            <a:r>
              <a:rPr lang="en-US" sz="3600" dirty="0">
                <a:solidFill>
                  <a:schemeClr val="tx1"/>
                </a:solidFill>
              </a:rPr>
              <a:t>Reformation churches generally made three changes when they left the Catholic Church -</a:t>
            </a:r>
          </a:p>
        </p:txBody>
      </p:sp>
      <p:sp>
        <p:nvSpPr>
          <p:cNvPr id="3" name="Content Placeholder 2">
            <a:extLst>
              <a:ext uri="{FF2B5EF4-FFF2-40B4-BE49-F238E27FC236}">
                <a16:creationId xmlns:a16="http://schemas.microsoft.com/office/drawing/2014/main" xmlns="" id="{4C626D71-8969-4162-BD8D-187A0BC80769}"/>
              </a:ext>
            </a:extLst>
          </p:cNvPr>
          <p:cNvSpPr>
            <a:spLocks noGrp="1"/>
          </p:cNvSpPr>
          <p:nvPr>
            <p:ph idx="1"/>
          </p:nvPr>
        </p:nvSpPr>
        <p:spPr>
          <a:xfrm>
            <a:off x="457200" y="1828800"/>
            <a:ext cx="8229600" cy="4952999"/>
          </a:xfrm>
        </p:spPr>
        <p:txBody>
          <a:bodyPr/>
          <a:lstStyle/>
          <a:p>
            <a:pPr lvl="0"/>
            <a:r>
              <a:rPr lang="en-US" sz="4400" b="1" dirty="0">
                <a:effectLst/>
                <a:latin typeface="Georgia" panose="02040502050405020303" pitchFamily="18" charset="0"/>
              </a:rPr>
              <a:t>The altars were changed to communion tables </a:t>
            </a:r>
          </a:p>
          <a:p>
            <a:pPr lvl="0"/>
            <a:r>
              <a:rPr lang="en-US" sz="4400" b="1" dirty="0">
                <a:effectLst/>
                <a:latin typeface="Georgia" panose="02040502050405020303" pitchFamily="18" charset="0"/>
              </a:rPr>
              <a:t>Religious statues were taken down </a:t>
            </a:r>
          </a:p>
          <a:p>
            <a:pPr lvl="0"/>
            <a:r>
              <a:rPr lang="en-US" sz="4400" b="1" dirty="0">
                <a:effectLst/>
                <a:latin typeface="Georgia" panose="02040502050405020303" pitchFamily="18" charset="0"/>
              </a:rPr>
              <a:t>And Organs were thrown out.</a:t>
            </a:r>
            <a:endParaRPr lang="en-US" sz="4400" b="1" dirty="0">
              <a:latin typeface="Georgia" panose="02040502050405020303" pitchFamily="18" charset="0"/>
            </a:endParaRPr>
          </a:p>
        </p:txBody>
      </p:sp>
    </p:spTree>
    <p:extLst>
      <p:ext uri="{BB962C8B-B14F-4D97-AF65-F5344CB8AC3E}">
        <p14:creationId xmlns:p14="http://schemas.microsoft.com/office/powerpoint/2010/main" val="3821154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074F26F-2B8F-4049-A6D9-6554C67317BC}"/>
              </a:ext>
            </a:extLst>
          </p:cNvPr>
          <p:cNvSpPr>
            <a:spLocks noGrp="1"/>
          </p:cNvSpPr>
          <p:nvPr>
            <p:ph idx="1"/>
          </p:nvPr>
        </p:nvSpPr>
        <p:spPr>
          <a:xfrm>
            <a:off x="457200" y="457200"/>
            <a:ext cx="8229600" cy="5867400"/>
          </a:xfrm>
        </p:spPr>
        <p:txBody>
          <a:bodyPr/>
          <a:lstStyle/>
          <a:p>
            <a:r>
              <a:rPr lang="en-US" sz="3600" u="sng" dirty="0">
                <a:effectLst/>
                <a:latin typeface="Georgia" panose="02040502050405020303" pitchFamily="18" charset="0"/>
              </a:rPr>
              <a:t>Philippians 4:2-3</a:t>
            </a:r>
            <a:r>
              <a:rPr lang="en-US" sz="3600" dirty="0">
                <a:effectLst/>
                <a:latin typeface="Georgia" panose="02040502050405020303" pitchFamily="18" charset="0"/>
              </a:rPr>
              <a:t> (NASB</a:t>
            </a:r>
            <a:r>
              <a:rPr lang="en-US" sz="3600" b="1" i="1" dirty="0">
                <a:effectLst/>
                <a:latin typeface="Georgia" panose="02040502050405020303" pitchFamily="18" charset="0"/>
              </a:rPr>
              <a:t>) 2  I urge Euodia and I urge </a:t>
            </a:r>
            <a:r>
              <a:rPr lang="en-US" sz="3600" b="1" i="1" dirty="0" err="1">
                <a:effectLst/>
                <a:latin typeface="Georgia" panose="02040502050405020303" pitchFamily="18" charset="0"/>
              </a:rPr>
              <a:t>Syntyche</a:t>
            </a:r>
            <a:r>
              <a:rPr lang="en-US" sz="3600" b="1" i="1" dirty="0">
                <a:effectLst/>
                <a:latin typeface="Georgia" panose="02040502050405020303" pitchFamily="18" charset="0"/>
              </a:rPr>
              <a:t> to live in harmony in the Lord. 3  Indeed, true companion, I ask you also to help these women who have shared my struggle in the cause of the gospel, together with Clement also and the rest of my fellow workers, whose names are in the book of life</a:t>
            </a:r>
            <a:r>
              <a:rPr lang="en-US" sz="3600" dirty="0">
                <a:effectLst/>
                <a:latin typeface="Georgia" panose="02040502050405020303" pitchFamily="18" charset="0"/>
              </a:rPr>
              <a:t>.</a:t>
            </a:r>
            <a:endParaRPr lang="en-US" sz="3600" dirty="0">
              <a:latin typeface="Georgia" panose="02040502050405020303" pitchFamily="18" charset="0"/>
            </a:endParaRPr>
          </a:p>
        </p:txBody>
      </p:sp>
    </p:spTree>
    <p:extLst>
      <p:ext uri="{BB962C8B-B14F-4D97-AF65-F5344CB8AC3E}">
        <p14:creationId xmlns:p14="http://schemas.microsoft.com/office/powerpoint/2010/main" val="2682295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7C84ACB-81DA-4B63-BB5E-F60008988228}"/>
              </a:ext>
            </a:extLst>
          </p:cNvPr>
          <p:cNvSpPr>
            <a:spLocks noGrp="1"/>
          </p:cNvSpPr>
          <p:nvPr>
            <p:ph idx="1"/>
          </p:nvPr>
        </p:nvSpPr>
        <p:spPr>
          <a:xfrm>
            <a:off x="457200" y="152400"/>
            <a:ext cx="8229600" cy="6553200"/>
          </a:xfrm>
        </p:spPr>
        <p:txBody>
          <a:bodyPr/>
          <a:lstStyle/>
          <a:p>
            <a:pPr lvl="0"/>
            <a:r>
              <a:rPr lang="en-US" b="1" dirty="0">
                <a:effectLst/>
              </a:rPr>
              <a:t>Martin Luther </a:t>
            </a:r>
            <a:r>
              <a:rPr lang="en-US" dirty="0">
                <a:effectLst/>
              </a:rPr>
              <a:t>called the organ "</a:t>
            </a:r>
            <a:r>
              <a:rPr lang="en-US" i="1" dirty="0">
                <a:effectLst/>
              </a:rPr>
              <a:t>an ensign of Baal</a:t>
            </a:r>
            <a:r>
              <a:rPr lang="en-US" dirty="0">
                <a:effectLst/>
              </a:rPr>
              <a:t>." </a:t>
            </a:r>
          </a:p>
          <a:p>
            <a:pPr lvl="0"/>
            <a:r>
              <a:rPr lang="en-US" b="1" dirty="0">
                <a:effectLst/>
              </a:rPr>
              <a:t>John Calvin</a:t>
            </a:r>
            <a:r>
              <a:rPr lang="en-US" dirty="0">
                <a:effectLst/>
              </a:rPr>
              <a:t> said that Musical Instruments were "no more suitable than the burning of incense, the lighting of lamps, and the restoration of other shadows of the law." </a:t>
            </a:r>
          </a:p>
          <a:p>
            <a:r>
              <a:rPr lang="en-US" b="1" dirty="0">
                <a:effectLst/>
              </a:rPr>
              <a:t>John Knox </a:t>
            </a:r>
            <a:r>
              <a:rPr lang="en-US" dirty="0">
                <a:effectLst/>
              </a:rPr>
              <a:t>called for Christianity to be purified of a "popish corruption" and urged the restoration of "plain singing of psalms unaccompanied by instrumental music."</a:t>
            </a:r>
            <a:endParaRPr lang="en-US" dirty="0"/>
          </a:p>
        </p:txBody>
      </p:sp>
    </p:spTree>
    <p:extLst>
      <p:ext uri="{BB962C8B-B14F-4D97-AF65-F5344CB8AC3E}">
        <p14:creationId xmlns:p14="http://schemas.microsoft.com/office/powerpoint/2010/main" val="33901385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252108C-C965-47C3-B8EF-72EAD23077AD}"/>
              </a:ext>
            </a:extLst>
          </p:cNvPr>
          <p:cNvSpPr>
            <a:spLocks noGrp="1"/>
          </p:cNvSpPr>
          <p:nvPr>
            <p:ph idx="1"/>
          </p:nvPr>
        </p:nvSpPr>
        <p:spPr>
          <a:xfrm>
            <a:off x="228600" y="152400"/>
            <a:ext cx="8686800" cy="6553200"/>
          </a:xfrm>
        </p:spPr>
        <p:txBody>
          <a:bodyPr/>
          <a:lstStyle/>
          <a:p>
            <a:r>
              <a:rPr lang="en-US" sz="2800" b="1" dirty="0"/>
              <a:t>John Wesley</a:t>
            </a:r>
            <a:r>
              <a:rPr lang="en-US" sz="2800" dirty="0"/>
              <a:t>, who attempted further reformation in the Church of England in the 1700, and ended by establishing the Methodist Church, was also adamantly opposed to Instrumental Music. </a:t>
            </a:r>
          </a:p>
          <a:p>
            <a:r>
              <a:rPr lang="en-US" sz="2800" b="1" dirty="0"/>
              <a:t>Charles Spurgeon</a:t>
            </a:r>
            <a:r>
              <a:rPr lang="en-US" sz="2800" dirty="0"/>
              <a:t>, perhaps the most famous preacher among the Baptists of the last century, refused to allow instrumental music in the Metropolitan Tabernacle in London where he preached to 10,000 weekly. He commented: "I would as soon pray to God with machinery as sing to God with machinery."</a:t>
            </a:r>
          </a:p>
        </p:txBody>
      </p:sp>
    </p:spTree>
    <p:extLst>
      <p:ext uri="{BB962C8B-B14F-4D97-AF65-F5344CB8AC3E}">
        <p14:creationId xmlns:p14="http://schemas.microsoft.com/office/powerpoint/2010/main" val="39511952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9EC7E59-0EFA-4617-B361-281D5FDC741C}"/>
              </a:ext>
            </a:extLst>
          </p:cNvPr>
          <p:cNvSpPr>
            <a:spLocks noGrp="1"/>
          </p:cNvSpPr>
          <p:nvPr>
            <p:ph idx="1"/>
          </p:nvPr>
        </p:nvSpPr>
        <p:spPr>
          <a:xfrm>
            <a:off x="457200" y="457200"/>
            <a:ext cx="8229600" cy="5943600"/>
          </a:xfrm>
        </p:spPr>
        <p:txBody>
          <a:bodyPr/>
          <a:lstStyle/>
          <a:p>
            <a:r>
              <a:rPr lang="en-US" dirty="0">
                <a:effectLst/>
              </a:rPr>
              <a:t>The famed Methodist scholar, </a:t>
            </a:r>
            <a:r>
              <a:rPr lang="en-US" b="1" dirty="0">
                <a:effectLst>
                  <a:outerShdw blurRad="38100" dist="38100" dir="2700000" algn="tl">
                    <a:srgbClr val="000000">
                      <a:alpha val="43137"/>
                    </a:srgbClr>
                  </a:outerShdw>
                </a:effectLst>
              </a:rPr>
              <a:t>Adam Clarke</a:t>
            </a:r>
            <a:r>
              <a:rPr lang="en-US" b="1" dirty="0">
                <a:effectLst/>
              </a:rPr>
              <a:t>, </a:t>
            </a:r>
            <a:r>
              <a:rPr lang="en-US" dirty="0">
                <a:effectLst/>
              </a:rPr>
              <a:t>wrote: </a:t>
            </a:r>
            <a:r>
              <a:rPr lang="en-US" i="1" dirty="0">
                <a:effectLst/>
              </a:rPr>
              <a:t>"I am an old man, and an old minister; and I here declare that I never knew them (i.e. instruments) productive of any good in the worship of God; and have had reason to believe that they were productive of much evil. Music as a science, I esteem and admire; but instruments of music in the house of God I abominate and abhor."</a:t>
            </a:r>
            <a:endParaRPr lang="en-US" i="1" dirty="0"/>
          </a:p>
        </p:txBody>
      </p:sp>
    </p:spTree>
    <p:extLst>
      <p:ext uri="{BB962C8B-B14F-4D97-AF65-F5344CB8AC3E}">
        <p14:creationId xmlns:p14="http://schemas.microsoft.com/office/powerpoint/2010/main" val="2088966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xmlns="" id="{18227A5A-54A2-4DC2-9429-8B03A7C136FB}"/>
              </a:ext>
            </a:extLst>
          </p:cNvPr>
          <p:cNvSpPr>
            <a:spLocks noGrp="1" noChangeArrowheads="1"/>
          </p:cNvSpPr>
          <p:nvPr>
            <p:ph type="title"/>
          </p:nvPr>
        </p:nvSpPr>
        <p:spPr>
          <a:xfrm>
            <a:off x="457200" y="277813"/>
            <a:ext cx="8305800" cy="6351587"/>
          </a:xfrm>
        </p:spPr>
        <p:txBody>
          <a:bodyPr/>
          <a:lstStyle/>
          <a:p>
            <a:pPr eaLnBrk="1" hangingPunct="1">
              <a:defRPr/>
            </a:pPr>
            <a:r>
              <a:rPr lang="en-US" altLang="en-US" sz="5400" b="1" dirty="0">
                <a:solidFill>
                  <a:schemeClr val="tx1"/>
                </a:solidFill>
              </a:rPr>
              <a:t>The discord caused by the addition of the instrument to RCC worship services was so pronounced that the Pope quickly had them removed</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1000" fill="hold"/>
                                        <p:tgtEl>
                                          <p:spTgt spid="45058"/>
                                        </p:tgtEl>
                                        <p:attrNameLst>
                                          <p:attrName>ppt_x</p:attrName>
                                        </p:attrNameLst>
                                      </p:cBhvr>
                                      <p:tavLst>
                                        <p:tav tm="0">
                                          <p:val>
                                            <p:strVal val="#ppt_x-.2"/>
                                          </p:val>
                                        </p:tav>
                                        <p:tav tm="100000">
                                          <p:val>
                                            <p:strVal val="#ppt_x"/>
                                          </p:val>
                                        </p:tav>
                                      </p:tavLst>
                                    </p:anim>
                                    <p:anim calcmode="lin" valueType="num">
                                      <p:cBhvr>
                                        <p:cTn id="8" dur="1000" fill="hold"/>
                                        <p:tgtEl>
                                          <p:spTgt spid="45058"/>
                                        </p:tgtEl>
                                        <p:attrNameLst>
                                          <p:attrName>ppt_y</p:attrName>
                                        </p:attrNameLst>
                                      </p:cBhvr>
                                      <p:tavLst>
                                        <p:tav tm="0">
                                          <p:val>
                                            <p:strVal val="#ppt_y"/>
                                          </p:val>
                                        </p:tav>
                                        <p:tav tm="100000">
                                          <p:val>
                                            <p:strVal val="#ppt_y"/>
                                          </p:val>
                                        </p:tav>
                                      </p:tavLst>
                                    </p:anim>
                                    <p:animEffect transition="in" filter="wipe(right)" prLst="gradientSize: 0.1">
                                      <p:cBhvr>
                                        <p:cTn id="9" dur="10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xmlns="" id="{C7796D6B-9E76-44CF-AF5B-0476CCB7C13C}"/>
              </a:ext>
            </a:extLst>
          </p:cNvPr>
          <p:cNvSpPr>
            <a:spLocks noGrp="1" noChangeArrowheads="1"/>
          </p:cNvSpPr>
          <p:nvPr>
            <p:ph type="body" idx="1"/>
          </p:nvPr>
        </p:nvSpPr>
        <p:spPr>
          <a:xfrm>
            <a:off x="301625" y="304800"/>
            <a:ext cx="8613775" cy="6248400"/>
          </a:xfrm>
        </p:spPr>
        <p:txBody>
          <a:bodyPr/>
          <a:lstStyle/>
          <a:p>
            <a:pPr eaLnBrk="1" hangingPunct="1">
              <a:lnSpc>
                <a:spcPct val="90000"/>
              </a:lnSpc>
              <a:defRPr/>
            </a:pPr>
            <a:r>
              <a:rPr lang="en-US" altLang="en-US"/>
              <a:t> </a:t>
            </a:r>
            <a:r>
              <a:rPr lang="en-US" altLang="en-US" sz="3600"/>
              <a:t>The record of history is clear—wherever and whenever men have sought to purge Christianity of the innovations adopted by the Apostate Church, they have included the rejection of Instrumental Music. </a:t>
            </a:r>
          </a:p>
          <a:p>
            <a:pPr eaLnBrk="1" hangingPunct="1">
              <a:lnSpc>
                <a:spcPct val="90000"/>
              </a:lnSpc>
              <a:defRPr/>
            </a:pPr>
            <a:r>
              <a:rPr lang="en-US" altLang="en-US" sz="3600"/>
              <a:t>All of the great reformers were agreed—returning to the simplicity of the New Testament Church meant dispensing with the use of Instruments in worship.</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fade">
                                      <p:cBhvr>
                                        <p:cTn id="7" dur="500"/>
                                        <p:tgtEl>
                                          <p:spTgt spid="18434">
                                            <p:txEl>
                                              <p:pRg st="0" end="0"/>
                                            </p:txEl>
                                          </p:spTgt>
                                        </p:tgtEl>
                                      </p:cBhvr>
                                    </p:animEffect>
                                    <p:anim calcmode="lin" valueType="num">
                                      <p:cBhvr>
                                        <p:cTn id="8" dur="500" fill="hold"/>
                                        <p:tgtEl>
                                          <p:spTgt spid="1843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8434">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18434">
                                            <p:txEl>
                                              <p:pRg st="1" end="1"/>
                                            </p:txEl>
                                          </p:spTgt>
                                        </p:tgtEl>
                                        <p:attrNameLst>
                                          <p:attrName>style.visibility</p:attrName>
                                        </p:attrNameLst>
                                      </p:cBhvr>
                                      <p:to>
                                        <p:strVal val="visible"/>
                                      </p:to>
                                    </p:set>
                                    <p:animEffect transition="in" filter="fade">
                                      <p:cBhvr>
                                        <p:cTn id="14" dur="500"/>
                                        <p:tgtEl>
                                          <p:spTgt spid="18434">
                                            <p:txEl>
                                              <p:pRg st="1" end="1"/>
                                            </p:txEl>
                                          </p:spTgt>
                                        </p:tgtEl>
                                      </p:cBhvr>
                                    </p:animEffect>
                                    <p:anim calcmode="lin" valueType="num">
                                      <p:cBhvr>
                                        <p:cTn id="15" dur="500" fill="hold"/>
                                        <p:tgtEl>
                                          <p:spTgt spid="18434">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8434">
                                            <p:txEl>
                                              <p:pRg st="1" end="1"/>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xmlns="" id="{3240D4BB-E42D-4217-84F1-4CE6283D813E}"/>
              </a:ext>
            </a:extLst>
          </p:cNvPr>
          <p:cNvSpPr>
            <a:spLocks noGrp="1" noChangeArrowheads="1"/>
          </p:cNvSpPr>
          <p:nvPr>
            <p:ph type="title"/>
          </p:nvPr>
        </p:nvSpPr>
        <p:spPr>
          <a:xfrm>
            <a:off x="457200" y="152400"/>
            <a:ext cx="8382000" cy="1524000"/>
          </a:xfrm>
        </p:spPr>
        <p:txBody>
          <a:bodyPr/>
          <a:lstStyle/>
          <a:p>
            <a:pPr eaLnBrk="1" hangingPunct="1">
              <a:defRPr/>
            </a:pPr>
            <a:r>
              <a:rPr lang="en-US" altLang="en-US" b="1" dirty="0">
                <a:solidFill>
                  <a:schemeClr val="tx1"/>
                </a:solidFill>
              </a:rPr>
              <a:t>Instrumental Music introduces </a:t>
            </a:r>
            <a:br>
              <a:rPr lang="en-US" altLang="en-US" b="1" dirty="0">
                <a:solidFill>
                  <a:schemeClr val="tx1"/>
                </a:solidFill>
              </a:rPr>
            </a:br>
            <a:r>
              <a:rPr lang="en-US" altLang="en-US" b="1" dirty="0">
                <a:solidFill>
                  <a:schemeClr val="tx1"/>
                </a:solidFill>
              </a:rPr>
              <a:t>an Element of Divisiveness</a:t>
            </a:r>
          </a:p>
        </p:txBody>
      </p:sp>
      <p:sp>
        <p:nvSpPr>
          <p:cNvPr id="48131" name="Rectangle 3">
            <a:extLst>
              <a:ext uri="{FF2B5EF4-FFF2-40B4-BE49-F238E27FC236}">
                <a16:creationId xmlns:a16="http://schemas.microsoft.com/office/drawing/2014/main" xmlns="" id="{C8B9A7E9-723E-425A-A062-FF6A282560AE}"/>
              </a:ext>
            </a:extLst>
          </p:cNvPr>
          <p:cNvSpPr>
            <a:spLocks noGrp="1" noChangeArrowheads="1"/>
          </p:cNvSpPr>
          <p:nvPr>
            <p:ph type="body" idx="1"/>
          </p:nvPr>
        </p:nvSpPr>
        <p:spPr>
          <a:xfrm>
            <a:off x="457200" y="2133600"/>
            <a:ext cx="8382000" cy="4495800"/>
          </a:xfrm>
        </p:spPr>
        <p:txBody>
          <a:bodyPr/>
          <a:lstStyle/>
          <a:p>
            <a:r>
              <a:rPr lang="en-US" b="1" dirty="0">
                <a:effectLst/>
              </a:rPr>
              <a:t>Throughout history, instrumental music has been a disruptive issue and has often divided the church.</a:t>
            </a:r>
            <a:endParaRPr lang="en-US" dirty="0">
              <a:effectLst/>
            </a:endParaRPr>
          </a:p>
          <a:p>
            <a:pPr lvl="0"/>
            <a:r>
              <a:rPr lang="en-US" b="1" dirty="0">
                <a:effectLst/>
              </a:rPr>
              <a:t>It has been the source of strife and much unnecessary division. </a:t>
            </a:r>
            <a:endParaRPr lang="en-US" dirty="0">
              <a:effectLst/>
            </a:endParaRPr>
          </a:p>
          <a:p>
            <a:pPr lvl="0"/>
            <a:r>
              <a:rPr lang="en-US" b="1" dirty="0">
                <a:effectLst/>
              </a:rPr>
              <a:t>Yet few argue that it is essential to worship God in spirit and truth.</a:t>
            </a:r>
            <a:r>
              <a:rPr lang="en-US" dirty="0">
                <a:effectLst/>
              </a:rPr>
              <a:t> </a:t>
            </a:r>
          </a:p>
          <a:p>
            <a:pPr eaLnBrk="1" hangingPunct="1">
              <a:defRPr/>
            </a:pPr>
            <a:endParaRPr lang="en-US" alt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p:cTn id="7" dur="1000" fill="hold"/>
                                        <p:tgtEl>
                                          <p:spTgt spid="48130"/>
                                        </p:tgtEl>
                                        <p:attrNameLst>
                                          <p:attrName>ppt_x</p:attrName>
                                        </p:attrNameLst>
                                      </p:cBhvr>
                                      <p:tavLst>
                                        <p:tav tm="0">
                                          <p:val>
                                            <p:strVal val="#ppt_x-.2"/>
                                          </p:val>
                                        </p:tav>
                                        <p:tav tm="100000">
                                          <p:val>
                                            <p:strVal val="#ppt_x"/>
                                          </p:val>
                                        </p:tav>
                                      </p:tavLst>
                                    </p:anim>
                                    <p:anim calcmode="lin" valueType="num">
                                      <p:cBhvr>
                                        <p:cTn id="8" dur="1000" fill="hold"/>
                                        <p:tgtEl>
                                          <p:spTgt spid="481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813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8131">
                                            <p:txEl>
                                              <p:pRg st="0" end="0"/>
                                            </p:txEl>
                                          </p:spTgt>
                                        </p:tgtEl>
                                        <p:attrNameLst>
                                          <p:attrName>style.visibility</p:attrName>
                                        </p:attrNameLst>
                                      </p:cBhvr>
                                      <p:to>
                                        <p:strVal val="visible"/>
                                      </p:to>
                                    </p:set>
                                    <p:animEffect transition="in" filter="fade">
                                      <p:cBhvr>
                                        <p:cTn id="14" dur="1000"/>
                                        <p:tgtEl>
                                          <p:spTgt spid="48131">
                                            <p:txEl>
                                              <p:pRg st="0" end="0"/>
                                            </p:txEl>
                                          </p:spTgt>
                                        </p:tgtEl>
                                      </p:cBhvr>
                                    </p:animEffect>
                                    <p:anim calcmode="lin" valueType="num">
                                      <p:cBhvr>
                                        <p:cTn id="15" dur="10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81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8131">
                                            <p:txEl>
                                              <p:pRg st="1" end="1"/>
                                            </p:txEl>
                                          </p:spTgt>
                                        </p:tgtEl>
                                        <p:attrNameLst>
                                          <p:attrName>style.visibility</p:attrName>
                                        </p:attrNameLst>
                                      </p:cBhvr>
                                      <p:to>
                                        <p:strVal val="visible"/>
                                      </p:to>
                                    </p:set>
                                    <p:animEffect transition="in" filter="fade">
                                      <p:cBhvr>
                                        <p:cTn id="21" dur="1000"/>
                                        <p:tgtEl>
                                          <p:spTgt spid="48131">
                                            <p:txEl>
                                              <p:pRg st="1" end="1"/>
                                            </p:txEl>
                                          </p:spTgt>
                                        </p:tgtEl>
                                      </p:cBhvr>
                                    </p:animEffect>
                                    <p:anim calcmode="lin" valueType="num">
                                      <p:cBhvr>
                                        <p:cTn id="22" dur="1000" fill="hold"/>
                                        <p:tgtEl>
                                          <p:spTgt spid="48131">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81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8131">
                                            <p:txEl>
                                              <p:pRg st="2" end="2"/>
                                            </p:txEl>
                                          </p:spTgt>
                                        </p:tgtEl>
                                        <p:attrNameLst>
                                          <p:attrName>style.visibility</p:attrName>
                                        </p:attrNameLst>
                                      </p:cBhvr>
                                      <p:to>
                                        <p:strVal val="visible"/>
                                      </p:to>
                                    </p:set>
                                    <p:animEffect transition="in" filter="fade">
                                      <p:cBhvr>
                                        <p:cTn id="28" dur="1000"/>
                                        <p:tgtEl>
                                          <p:spTgt spid="48131">
                                            <p:txEl>
                                              <p:pRg st="2" end="2"/>
                                            </p:txEl>
                                          </p:spTgt>
                                        </p:tgtEl>
                                      </p:cBhvr>
                                    </p:animEffect>
                                    <p:anim calcmode="lin" valueType="num">
                                      <p:cBhvr>
                                        <p:cTn id="29" dur="1000" fill="hold"/>
                                        <p:tgtEl>
                                          <p:spTgt spid="48131">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813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P spid="48131"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xmlns="" id="{13D2AE5C-D9FD-442E-8540-815CD5BA695A}"/>
              </a:ext>
            </a:extLst>
          </p:cNvPr>
          <p:cNvSpPr>
            <a:spLocks noGrp="1" noChangeArrowheads="1"/>
          </p:cNvSpPr>
          <p:nvPr>
            <p:ph type="title"/>
          </p:nvPr>
        </p:nvSpPr>
        <p:spPr>
          <a:xfrm>
            <a:off x="457200" y="277813"/>
            <a:ext cx="8382000" cy="1779587"/>
          </a:xfrm>
        </p:spPr>
        <p:txBody>
          <a:bodyPr/>
          <a:lstStyle/>
          <a:p>
            <a:pPr eaLnBrk="1" hangingPunct="1">
              <a:defRPr/>
            </a:pPr>
            <a:r>
              <a:rPr lang="en-US" altLang="en-US" sz="3600" b="1" dirty="0">
                <a:solidFill>
                  <a:schemeClr val="tx1"/>
                </a:solidFill>
              </a:rPr>
              <a:t>Can We Worship God In Spirit And Truth Without The Instrument?</a:t>
            </a:r>
          </a:p>
        </p:txBody>
      </p:sp>
      <p:sp>
        <p:nvSpPr>
          <p:cNvPr id="51203" name="Rectangle 3">
            <a:extLst>
              <a:ext uri="{FF2B5EF4-FFF2-40B4-BE49-F238E27FC236}">
                <a16:creationId xmlns:a16="http://schemas.microsoft.com/office/drawing/2014/main" xmlns="" id="{43E48CF8-14BB-49B8-82AA-8A185EA631B7}"/>
              </a:ext>
            </a:extLst>
          </p:cNvPr>
          <p:cNvSpPr>
            <a:spLocks noGrp="1" noChangeArrowheads="1"/>
          </p:cNvSpPr>
          <p:nvPr>
            <p:ph type="body" idx="1"/>
          </p:nvPr>
        </p:nvSpPr>
        <p:spPr>
          <a:xfrm>
            <a:off x="457200" y="2209800"/>
            <a:ext cx="8458200" cy="4530725"/>
          </a:xfrm>
        </p:spPr>
        <p:txBody>
          <a:bodyPr/>
          <a:lstStyle/>
          <a:p>
            <a:pPr eaLnBrk="1" hangingPunct="1">
              <a:defRPr/>
            </a:pPr>
            <a:r>
              <a:rPr lang="en-US" altLang="en-US" sz="2800" dirty="0">
                <a:effectLst/>
                <a:latin typeface="Georgia" panose="02040502050405020303" pitchFamily="18" charset="0"/>
              </a:rPr>
              <a:t>The answer I’ve received has been </a:t>
            </a:r>
            <a:r>
              <a:rPr lang="en-US" sz="2800" dirty="0">
                <a:effectLst/>
                <a:latin typeface="Georgia" panose="02040502050405020303" pitchFamily="18" charset="0"/>
                <a:ea typeface="Times New Roman" panose="02020603050405020304" pitchFamily="18" charset="0"/>
                <a:cs typeface="Times New Roman" panose="02020603050405020304" pitchFamily="18" charset="0"/>
              </a:rPr>
              <a:t>an overwhelming yes!</a:t>
            </a:r>
            <a:endParaRPr lang="en-US" altLang="en-US" sz="2800" dirty="0">
              <a:effectLst/>
              <a:latin typeface="Georgia" panose="02040502050405020303" pitchFamily="18" charset="0"/>
            </a:endParaRPr>
          </a:p>
          <a:p>
            <a:pPr eaLnBrk="1" hangingPunct="1">
              <a:defRPr/>
            </a:pPr>
            <a:r>
              <a:rPr lang="en-US" altLang="en-US" sz="2800" dirty="0">
                <a:latin typeface="Georgia" panose="02040502050405020303" pitchFamily="18" charset="0"/>
              </a:rPr>
              <a:t>Then if it is not essential to worship God…</a:t>
            </a:r>
          </a:p>
          <a:p>
            <a:pPr eaLnBrk="1" hangingPunct="1">
              <a:defRPr/>
            </a:pPr>
            <a:r>
              <a:rPr lang="en-US" altLang="en-US" sz="2800" dirty="0">
                <a:latin typeface="Georgia" panose="02040502050405020303" pitchFamily="18" charset="0"/>
              </a:rPr>
              <a:t>If it is not authorized by the New Testament…</a:t>
            </a:r>
          </a:p>
          <a:p>
            <a:pPr eaLnBrk="1" hangingPunct="1">
              <a:defRPr/>
            </a:pPr>
            <a:r>
              <a:rPr lang="en-US" altLang="en-US" sz="2800" dirty="0">
                <a:latin typeface="Georgia" panose="02040502050405020303" pitchFamily="18" charset="0"/>
              </a:rPr>
              <a:t>If the New Testament church did not used the instrument in worship…</a:t>
            </a:r>
          </a:p>
          <a:p>
            <a:pPr eaLnBrk="1" hangingPunct="1">
              <a:defRPr/>
            </a:pPr>
            <a:r>
              <a:rPr lang="en-US" altLang="en-US" sz="2800" dirty="0">
                <a:latin typeface="Georgia" panose="02040502050405020303" pitchFamily="18" charset="0"/>
              </a:rPr>
              <a:t>And if it divides the church…</a:t>
            </a:r>
          </a:p>
          <a:p>
            <a:pPr eaLnBrk="1" hangingPunct="1">
              <a:defRPr/>
            </a:pPr>
            <a:r>
              <a:rPr lang="en-US" altLang="en-US" sz="2800" dirty="0">
                <a:latin typeface="Georgia" panose="02040502050405020303" pitchFamily="18" charset="0"/>
              </a:rPr>
              <a:t>Then should we use it?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1202"/>
                                        </p:tgtEl>
                                        <p:attrNameLst>
                                          <p:attrName>style.visibility</p:attrName>
                                        </p:attrNameLst>
                                      </p:cBhvr>
                                      <p:to>
                                        <p:strVal val="visible"/>
                                      </p:to>
                                    </p:set>
                                    <p:anim calcmode="lin" valueType="num">
                                      <p:cBhvr>
                                        <p:cTn id="7" dur="1000" fill="hold"/>
                                        <p:tgtEl>
                                          <p:spTgt spid="51202"/>
                                        </p:tgtEl>
                                        <p:attrNameLst>
                                          <p:attrName>ppt_x</p:attrName>
                                        </p:attrNameLst>
                                      </p:cBhvr>
                                      <p:tavLst>
                                        <p:tav tm="0">
                                          <p:val>
                                            <p:strVal val="#ppt_x-.2"/>
                                          </p:val>
                                        </p:tav>
                                        <p:tav tm="100000">
                                          <p:val>
                                            <p:strVal val="#ppt_x"/>
                                          </p:val>
                                        </p:tav>
                                      </p:tavLst>
                                    </p:anim>
                                    <p:anim calcmode="lin" valueType="num">
                                      <p:cBhvr>
                                        <p:cTn id="8" dur="1000" fill="hold"/>
                                        <p:tgtEl>
                                          <p:spTgt spid="51202"/>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20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51203">
                                            <p:txEl>
                                              <p:pRg st="0" end="0"/>
                                            </p:txEl>
                                          </p:spTgt>
                                        </p:tgtEl>
                                        <p:attrNameLst>
                                          <p:attrName>style.visibility</p:attrName>
                                        </p:attrNameLst>
                                      </p:cBhvr>
                                      <p:to>
                                        <p:strVal val="visible"/>
                                      </p:to>
                                    </p:set>
                                    <p:animEffect transition="in" filter="fade">
                                      <p:cBhvr>
                                        <p:cTn id="14" dur="500"/>
                                        <p:tgtEl>
                                          <p:spTgt spid="51203">
                                            <p:txEl>
                                              <p:pRg st="0" end="0"/>
                                            </p:txEl>
                                          </p:spTgt>
                                        </p:tgtEl>
                                      </p:cBhvr>
                                    </p:animEffect>
                                    <p:anim calcmode="lin" valueType="num">
                                      <p:cBhvr>
                                        <p:cTn id="15" dur="5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5120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51203">
                                            <p:txEl>
                                              <p:pRg st="1" end="1"/>
                                            </p:txEl>
                                          </p:spTgt>
                                        </p:tgtEl>
                                        <p:attrNameLst>
                                          <p:attrName>style.visibility</p:attrName>
                                        </p:attrNameLst>
                                      </p:cBhvr>
                                      <p:to>
                                        <p:strVal val="visible"/>
                                      </p:to>
                                    </p:set>
                                    <p:animEffect transition="in" filter="fade">
                                      <p:cBhvr>
                                        <p:cTn id="21" dur="500"/>
                                        <p:tgtEl>
                                          <p:spTgt spid="51203">
                                            <p:txEl>
                                              <p:pRg st="1" end="1"/>
                                            </p:txEl>
                                          </p:spTgt>
                                        </p:tgtEl>
                                      </p:cBhvr>
                                    </p:animEffect>
                                    <p:anim calcmode="lin" valueType="num">
                                      <p:cBhvr>
                                        <p:cTn id="22" dur="500" fill="hold"/>
                                        <p:tgtEl>
                                          <p:spTgt spid="5120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5120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51203">
                                            <p:txEl>
                                              <p:pRg st="2" end="2"/>
                                            </p:txEl>
                                          </p:spTgt>
                                        </p:tgtEl>
                                        <p:attrNameLst>
                                          <p:attrName>style.visibility</p:attrName>
                                        </p:attrNameLst>
                                      </p:cBhvr>
                                      <p:to>
                                        <p:strVal val="visible"/>
                                      </p:to>
                                    </p:set>
                                    <p:animEffect transition="in" filter="fade">
                                      <p:cBhvr>
                                        <p:cTn id="28" dur="500"/>
                                        <p:tgtEl>
                                          <p:spTgt spid="51203">
                                            <p:txEl>
                                              <p:pRg st="2" end="2"/>
                                            </p:txEl>
                                          </p:spTgt>
                                        </p:tgtEl>
                                      </p:cBhvr>
                                    </p:animEffect>
                                    <p:anim calcmode="lin" valueType="num">
                                      <p:cBhvr>
                                        <p:cTn id="29" dur="500" fill="hold"/>
                                        <p:tgtEl>
                                          <p:spTgt spid="5120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5120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51203">
                                            <p:txEl>
                                              <p:pRg st="3" end="3"/>
                                            </p:txEl>
                                          </p:spTgt>
                                        </p:tgtEl>
                                        <p:attrNameLst>
                                          <p:attrName>style.visibility</p:attrName>
                                        </p:attrNameLst>
                                      </p:cBhvr>
                                      <p:to>
                                        <p:strVal val="visible"/>
                                      </p:to>
                                    </p:set>
                                    <p:animEffect transition="in" filter="fade">
                                      <p:cBhvr>
                                        <p:cTn id="35" dur="500"/>
                                        <p:tgtEl>
                                          <p:spTgt spid="51203">
                                            <p:txEl>
                                              <p:pRg st="3" end="3"/>
                                            </p:txEl>
                                          </p:spTgt>
                                        </p:tgtEl>
                                      </p:cBhvr>
                                    </p:animEffect>
                                    <p:anim calcmode="lin" valueType="num">
                                      <p:cBhvr>
                                        <p:cTn id="36" dur="500" fill="hold"/>
                                        <p:tgtEl>
                                          <p:spTgt spid="5120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5120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51203">
                                            <p:txEl>
                                              <p:pRg st="4" end="4"/>
                                            </p:txEl>
                                          </p:spTgt>
                                        </p:tgtEl>
                                        <p:attrNameLst>
                                          <p:attrName>style.visibility</p:attrName>
                                        </p:attrNameLst>
                                      </p:cBhvr>
                                      <p:to>
                                        <p:strVal val="visible"/>
                                      </p:to>
                                    </p:set>
                                    <p:animEffect transition="in" filter="fade">
                                      <p:cBhvr>
                                        <p:cTn id="42" dur="500"/>
                                        <p:tgtEl>
                                          <p:spTgt spid="51203">
                                            <p:txEl>
                                              <p:pRg st="4" end="4"/>
                                            </p:txEl>
                                          </p:spTgt>
                                        </p:tgtEl>
                                      </p:cBhvr>
                                    </p:animEffect>
                                    <p:anim calcmode="lin" valueType="num">
                                      <p:cBhvr>
                                        <p:cTn id="43" dur="500" fill="hold"/>
                                        <p:tgtEl>
                                          <p:spTgt spid="5120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5120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4" presetClass="entr" presetSubtype="0" fill="hold" grpId="0" nodeType="clickEffect">
                                  <p:stCondLst>
                                    <p:cond delay="0"/>
                                  </p:stCondLst>
                                  <p:childTnLst>
                                    <p:set>
                                      <p:cBhvr>
                                        <p:cTn id="48" dur="1" fill="hold">
                                          <p:stCondLst>
                                            <p:cond delay="0"/>
                                          </p:stCondLst>
                                        </p:cTn>
                                        <p:tgtEl>
                                          <p:spTgt spid="51203">
                                            <p:txEl>
                                              <p:pRg st="5" end="5"/>
                                            </p:txEl>
                                          </p:spTgt>
                                        </p:tgtEl>
                                        <p:attrNameLst>
                                          <p:attrName>style.visibility</p:attrName>
                                        </p:attrNameLst>
                                      </p:cBhvr>
                                      <p:to>
                                        <p:strVal val="visible"/>
                                      </p:to>
                                    </p:set>
                                    <p:animEffect transition="in" filter="fade">
                                      <p:cBhvr>
                                        <p:cTn id="49" dur="500"/>
                                        <p:tgtEl>
                                          <p:spTgt spid="51203">
                                            <p:txEl>
                                              <p:pRg st="5" end="5"/>
                                            </p:txEl>
                                          </p:spTgt>
                                        </p:tgtEl>
                                      </p:cBhvr>
                                    </p:animEffect>
                                    <p:anim calcmode="lin" valueType="num">
                                      <p:cBhvr>
                                        <p:cTn id="50" dur="500" fill="hold"/>
                                        <p:tgtEl>
                                          <p:spTgt spid="51203">
                                            <p:txEl>
                                              <p:pRg st="5" end="5"/>
                                            </p:txEl>
                                          </p:spTgt>
                                        </p:tgtEl>
                                        <p:attrNameLst>
                                          <p:attrName>ppt_x</p:attrName>
                                        </p:attrNameLst>
                                      </p:cBhvr>
                                      <p:tavLst>
                                        <p:tav tm="0">
                                          <p:val>
                                            <p:strVal val="#ppt_x"/>
                                          </p:val>
                                        </p:tav>
                                        <p:tav tm="100000">
                                          <p:val>
                                            <p:strVal val="#ppt_x"/>
                                          </p:val>
                                        </p:tav>
                                      </p:tavLst>
                                    </p:anim>
                                    <p:anim calcmode="lin" valueType="num">
                                      <p:cBhvr>
                                        <p:cTn id="51" dur="500" fill="hold"/>
                                        <p:tgtEl>
                                          <p:spTgt spid="51203">
                                            <p:txEl>
                                              <p:pRg st="5" end="5"/>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P spid="51203"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1" name="Rectangle 3">
            <a:extLst>
              <a:ext uri="{FF2B5EF4-FFF2-40B4-BE49-F238E27FC236}">
                <a16:creationId xmlns:a16="http://schemas.microsoft.com/office/drawing/2014/main" xmlns="" id="{6699D3F4-761B-417C-AF50-76AAA54091D0}"/>
              </a:ext>
            </a:extLst>
          </p:cNvPr>
          <p:cNvSpPr>
            <a:spLocks noGrp="1" noChangeArrowheads="1"/>
          </p:cNvSpPr>
          <p:nvPr>
            <p:ph type="body" idx="1"/>
          </p:nvPr>
        </p:nvSpPr>
        <p:spPr>
          <a:xfrm>
            <a:off x="457200" y="304800"/>
            <a:ext cx="8229600" cy="6248400"/>
          </a:xfrm>
        </p:spPr>
        <p:txBody>
          <a:bodyPr/>
          <a:lstStyle/>
          <a:p>
            <a:pPr marL="609600" indent="-609600" eaLnBrk="1" hangingPunct="1">
              <a:defRPr/>
            </a:pPr>
            <a:r>
              <a:rPr lang="en-US" altLang="en-US" sz="4000" b="1" dirty="0">
                <a:latin typeface="Jester" pitchFamily="2" charset="0"/>
              </a:rPr>
              <a:t>Instrumental Music is not sanctioned by the New Testament; </a:t>
            </a:r>
          </a:p>
          <a:p>
            <a:pPr marL="609600" indent="-609600" eaLnBrk="1" hangingPunct="1">
              <a:defRPr/>
            </a:pPr>
            <a:r>
              <a:rPr lang="en-US" altLang="en-US" sz="4000" b="1" dirty="0">
                <a:latin typeface="Jester" pitchFamily="2" charset="0"/>
              </a:rPr>
              <a:t>Instrumental Music was not used in the Early Church; </a:t>
            </a:r>
          </a:p>
          <a:p>
            <a:pPr marL="609600" indent="-609600" eaLnBrk="1" hangingPunct="1">
              <a:defRPr/>
            </a:pPr>
            <a:r>
              <a:rPr lang="en-US" altLang="en-US" sz="4000" b="1" dirty="0">
                <a:latin typeface="Jester" pitchFamily="2" charset="0"/>
              </a:rPr>
              <a:t>Instrumental Music originated in the Catholic Church; and </a:t>
            </a:r>
          </a:p>
          <a:p>
            <a:pPr marL="609600" indent="-609600" eaLnBrk="1" hangingPunct="1">
              <a:defRPr/>
            </a:pPr>
            <a:r>
              <a:rPr lang="en-US" altLang="en-US" sz="4000" b="1" dirty="0">
                <a:latin typeface="Jester" pitchFamily="2" charset="0"/>
              </a:rPr>
              <a:t>Instrumental Music is a source of strife and division.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fade">
                                      <p:cBhvr>
                                        <p:cTn id="7" dur="500"/>
                                        <p:tgtEl>
                                          <p:spTgt spid="53251">
                                            <p:txEl>
                                              <p:pRg st="0" end="0"/>
                                            </p:txEl>
                                          </p:spTgt>
                                        </p:tgtEl>
                                      </p:cBhvr>
                                    </p:animEffect>
                                    <p:anim calcmode="lin" valueType="num">
                                      <p:cBhvr>
                                        <p:cTn id="8" dur="5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3251">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53251">
                                            <p:txEl>
                                              <p:pRg st="1" end="1"/>
                                            </p:txEl>
                                          </p:spTgt>
                                        </p:tgtEl>
                                        <p:attrNameLst>
                                          <p:attrName>style.visibility</p:attrName>
                                        </p:attrNameLst>
                                      </p:cBhvr>
                                      <p:to>
                                        <p:strVal val="visible"/>
                                      </p:to>
                                    </p:set>
                                    <p:animEffect transition="in" filter="fade">
                                      <p:cBhvr>
                                        <p:cTn id="14" dur="500"/>
                                        <p:tgtEl>
                                          <p:spTgt spid="53251">
                                            <p:txEl>
                                              <p:pRg st="1" end="1"/>
                                            </p:txEl>
                                          </p:spTgt>
                                        </p:tgtEl>
                                      </p:cBhvr>
                                    </p:animEffect>
                                    <p:anim calcmode="lin" valueType="num">
                                      <p:cBhvr>
                                        <p:cTn id="15" dur="500" fill="hold"/>
                                        <p:tgtEl>
                                          <p:spTgt spid="53251">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53251">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53251">
                                            <p:txEl>
                                              <p:pRg st="2" end="2"/>
                                            </p:txEl>
                                          </p:spTgt>
                                        </p:tgtEl>
                                        <p:attrNameLst>
                                          <p:attrName>style.visibility</p:attrName>
                                        </p:attrNameLst>
                                      </p:cBhvr>
                                      <p:to>
                                        <p:strVal val="visible"/>
                                      </p:to>
                                    </p:set>
                                    <p:animEffect transition="in" filter="fade">
                                      <p:cBhvr>
                                        <p:cTn id="21" dur="500"/>
                                        <p:tgtEl>
                                          <p:spTgt spid="53251">
                                            <p:txEl>
                                              <p:pRg st="2" end="2"/>
                                            </p:txEl>
                                          </p:spTgt>
                                        </p:tgtEl>
                                      </p:cBhvr>
                                    </p:animEffect>
                                    <p:anim calcmode="lin" valueType="num">
                                      <p:cBhvr>
                                        <p:cTn id="22" dur="500" fill="hold"/>
                                        <p:tgtEl>
                                          <p:spTgt spid="53251">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53251">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53251">
                                            <p:txEl>
                                              <p:pRg st="3" end="3"/>
                                            </p:txEl>
                                          </p:spTgt>
                                        </p:tgtEl>
                                        <p:attrNameLst>
                                          <p:attrName>style.visibility</p:attrName>
                                        </p:attrNameLst>
                                      </p:cBhvr>
                                      <p:to>
                                        <p:strVal val="visible"/>
                                      </p:to>
                                    </p:set>
                                    <p:animEffect transition="in" filter="fade">
                                      <p:cBhvr>
                                        <p:cTn id="28" dur="500"/>
                                        <p:tgtEl>
                                          <p:spTgt spid="53251">
                                            <p:txEl>
                                              <p:pRg st="3" end="3"/>
                                            </p:txEl>
                                          </p:spTgt>
                                        </p:tgtEl>
                                      </p:cBhvr>
                                    </p:animEffect>
                                    <p:anim calcmode="lin" valueType="num">
                                      <p:cBhvr>
                                        <p:cTn id="29" dur="500" fill="hold"/>
                                        <p:tgtEl>
                                          <p:spTgt spid="53251">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53251">
                                            <p:txEl>
                                              <p:pRg st="3" end="3"/>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D5B43C4-AD79-4FD5-84DF-4A3D58F66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928" y="341376"/>
            <a:ext cx="4005072" cy="6175248"/>
          </a:xfrm>
          <a:prstGeom prst="rect">
            <a:avLst/>
          </a:prstGeom>
        </p:spPr>
      </p:pic>
      <p:sp>
        <p:nvSpPr>
          <p:cNvPr id="6" name="TextBox 5">
            <a:extLst>
              <a:ext uri="{FF2B5EF4-FFF2-40B4-BE49-F238E27FC236}">
                <a16:creationId xmlns:a16="http://schemas.microsoft.com/office/drawing/2014/main" xmlns="" id="{625A4A8B-267E-4E32-98E9-AEFF2961CF8C}"/>
              </a:ext>
            </a:extLst>
          </p:cNvPr>
          <p:cNvSpPr txBox="1"/>
          <p:nvPr/>
        </p:nvSpPr>
        <p:spPr>
          <a:xfrm>
            <a:off x="5158429" y="2062609"/>
            <a:ext cx="3429000" cy="1077218"/>
          </a:xfrm>
          <a:prstGeom prst="rect">
            <a:avLst/>
          </a:prstGeom>
          <a:noFill/>
        </p:spPr>
        <p:txBody>
          <a:bodyPr wrap="square" rtlCol="0">
            <a:spAutoFit/>
          </a:bodyPr>
          <a:lstStyle/>
          <a:p>
            <a:pPr algn="ctr"/>
            <a:r>
              <a:rPr lang="en-US" sz="3200" b="1" dirty="0"/>
              <a:t>1</a:t>
            </a:r>
            <a:r>
              <a:rPr lang="en-US" sz="3200" b="1" baseline="30000" dirty="0"/>
              <a:t>st</a:t>
            </a:r>
            <a:r>
              <a:rPr lang="en-US" sz="3200" b="1" dirty="0"/>
              <a:t> Epistle of Clement</a:t>
            </a:r>
          </a:p>
        </p:txBody>
      </p:sp>
    </p:spTree>
    <p:extLst>
      <p:ext uri="{BB962C8B-B14F-4D97-AF65-F5344CB8AC3E}">
        <p14:creationId xmlns:p14="http://schemas.microsoft.com/office/powerpoint/2010/main" val="2399643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C2E234-F641-441C-804F-5C5351D99F8A}"/>
              </a:ext>
            </a:extLst>
          </p:cNvPr>
          <p:cNvSpPr>
            <a:spLocks noGrp="1"/>
          </p:cNvSpPr>
          <p:nvPr>
            <p:ph type="title"/>
          </p:nvPr>
        </p:nvSpPr>
        <p:spPr/>
        <p:txBody>
          <a:bodyPr/>
          <a:lstStyle/>
          <a:p>
            <a:r>
              <a:rPr lang="en-US" b="1" dirty="0">
                <a:effectLst/>
              </a:rPr>
              <a:t>Ignatius of Antioch</a:t>
            </a:r>
            <a:r>
              <a:rPr lang="en-US" dirty="0">
                <a:effectLst/>
              </a:rPr>
              <a:t>. (35 AD died 110 AD) </a:t>
            </a:r>
            <a:endParaRPr lang="en-US" dirty="0"/>
          </a:p>
        </p:txBody>
      </p:sp>
      <p:pic>
        <p:nvPicPr>
          <p:cNvPr id="5" name="Picture 4" descr="A painting of a person&#10;&#10;Description generated with high confidence">
            <a:extLst>
              <a:ext uri="{FF2B5EF4-FFF2-40B4-BE49-F238E27FC236}">
                <a16:creationId xmlns:a16="http://schemas.microsoft.com/office/drawing/2014/main" xmlns="" id="{0AED46B0-A19B-4B90-A9D4-D309DC9C3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600201"/>
            <a:ext cx="7848600" cy="4979986"/>
          </a:xfrm>
          <a:prstGeom prst="rect">
            <a:avLst/>
          </a:prstGeom>
        </p:spPr>
      </p:pic>
    </p:spTree>
    <p:extLst>
      <p:ext uri="{BB962C8B-B14F-4D97-AF65-F5344CB8AC3E}">
        <p14:creationId xmlns:p14="http://schemas.microsoft.com/office/powerpoint/2010/main" val="3269113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22674A-A098-4998-B55A-988471B67CF4}"/>
              </a:ext>
            </a:extLst>
          </p:cNvPr>
          <p:cNvSpPr>
            <a:spLocks noGrp="1"/>
          </p:cNvSpPr>
          <p:nvPr>
            <p:ph type="title"/>
          </p:nvPr>
        </p:nvSpPr>
        <p:spPr/>
        <p:txBody>
          <a:bodyPr/>
          <a:lstStyle/>
          <a:p>
            <a:r>
              <a:rPr lang="en-US" b="1" dirty="0">
                <a:effectLst/>
              </a:rPr>
              <a:t>Polycarp of Smyrna</a:t>
            </a:r>
            <a:r>
              <a:rPr lang="en-US" dirty="0">
                <a:effectLst/>
              </a:rPr>
              <a:t>. (c. AD 69 – c. 156)</a:t>
            </a:r>
            <a:endParaRPr lang="en-US" dirty="0"/>
          </a:p>
        </p:txBody>
      </p:sp>
      <p:pic>
        <p:nvPicPr>
          <p:cNvPr id="5" name="Content Placeholder 4" descr="A close up of a person&#10;&#10;Description generated with high confidence">
            <a:extLst>
              <a:ext uri="{FF2B5EF4-FFF2-40B4-BE49-F238E27FC236}">
                <a16:creationId xmlns:a16="http://schemas.microsoft.com/office/drawing/2014/main" xmlns="" id="{6C1D8075-F0A1-49B4-9430-4E29DA3D52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4664" y="2133600"/>
            <a:ext cx="3596936" cy="2743200"/>
          </a:xfrm>
        </p:spPr>
      </p:pic>
      <p:sp>
        <p:nvSpPr>
          <p:cNvPr id="6" name="TextBox 5">
            <a:extLst>
              <a:ext uri="{FF2B5EF4-FFF2-40B4-BE49-F238E27FC236}">
                <a16:creationId xmlns:a16="http://schemas.microsoft.com/office/drawing/2014/main" xmlns="" id="{3068F7DC-A63C-4961-AD82-9F02D399E81D}"/>
              </a:ext>
            </a:extLst>
          </p:cNvPr>
          <p:cNvSpPr txBox="1"/>
          <p:nvPr/>
        </p:nvSpPr>
        <p:spPr>
          <a:xfrm>
            <a:off x="441664" y="1828800"/>
            <a:ext cx="4953000" cy="3970318"/>
          </a:xfrm>
          <a:prstGeom prst="rect">
            <a:avLst/>
          </a:prstGeom>
          <a:noFill/>
        </p:spPr>
        <p:txBody>
          <a:bodyPr wrap="square" rtlCol="0">
            <a:spAutoFit/>
          </a:bodyPr>
          <a:lstStyle/>
          <a:p>
            <a:r>
              <a:rPr lang="en-US" sz="2800" dirty="0"/>
              <a:t>His student Irenaeus wrote that he "was not only instructed by the apostles, and conversed with many who had seen the Lord, but was also appointed bishop by apostles in Asia and in the church in Smyrna"</a:t>
            </a:r>
          </a:p>
        </p:txBody>
      </p:sp>
    </p:spTree>
    <p:extLst>
      <p:ext uri="{BB962C8B-B14F-4D97-AF65-F5344CB8AC3E}">
        <p14:creationId xmlns:p14="http://schemas.microsoft.com/office/powerpoint/2010/main" val="122223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D40134-6F0F-4CC6-A683-44E9EE187B5A}"/>
              </a:ext>
            </a:extLst>
          </p:cNvPr>
          <p:cNvSpPr>
            <a:spLocks noGrp="1"/>
          </p:cNvSpPr>
          <p:nvPr>
            <p:ph type="title"/>
          </p:nvPr>
        </p:nvSpPr>
        <p:spPr/>
        <p:txBody>
          <a:bodyPr/>
          <a:lstStyle/>
          <a:p>
            <a:r>
              <a:rPr lang="en-US" b="1" dirty="0">
                <a:effectLst/>
              </a:rPr>
              <a:t>The Didache</a:t>
            </a:r>
            <a:r>
              <a:rPr lang="en-US" dirty="0">
                <a:effectLst/>
              </a:rPr>
              <a:t> </a:t>
            </a:r>
            <a:endParaRPr lang="en-US" dirty="0"/>
          </a:p>
        </p:txBody>
      </p:sp>
      <p:sp>
        <p:nvSpPr>
          <p:cNvPr id="3" name="Content Placeholder 2">
            <a:extLst>
              <a:ext uri="{FF2B5EF4-FFF2-40B4-BE49-F238E27FC236}">
                <a16:creationId xmlns:a16="http://schemas.microsoft.com/office/drawing/2014/main" xmlns="" id="{FA4645F5-8B04-4A2E-9197-07D8823EA6A5}"/>
              </a:ext>
            </a:extLst>
          </p:cNvPr>
          <p:cNvSpPr>
            <a:spLocks noGrp="1"/>
          </p:cNvSpPr>
          <p:nvPr>
            <p:ph idx="1"/>
          </p:nvPr>
        </p:nvSpPr>
        <p:spPr>
          <a:xfrm>
            <a:off x="152400" y="1600200"/>
            <a:ext cx="4267200" cy="5105400"/>
          </a:xfrm>
        </p:spPr>
        <p:txBody>
          <a:bodyPr/>
          <a:lstStyle/>
          <a:p>
            <a:r>
              <a:rPr lang="en-US" sz="1800" dirty="0">
                <a:effectLst/>
              </a:rPr>
              <a:t>This is an ancient book written to guide Christians in how they should practice their faith… written between 50 AD and the end of the 1</a:t>
            </a:r>
            <a:r>
              <a:rPr lang="en-US" sz="1800" baseline="30000" dirty="0">
                <a:effectLst/>
              </a:rPr>
              <a:t>st</a:t>
            </a:r>
            <a:r>
              <a:rPr lang="en-US" sz="1800" dirty="0">
                <a:effectLst/>
              </a:rPr>
              <a:t> Century. “</a:t>
            </a:r>
            <a:r>
              <a:rPr lang="en-US" sz="1800" dirty="0"/>
              <a:t>A reference book on moral precepts, instructions on organization of church communities, how to worship and contains the oldest prayer for communion, instructs on Baptism, fasting</a:t>
            </a:r>
            <a:r>
              <a:rPr lang="en-US" sz="1800" dirty="0">
                <a:effectLst/>
              </a:rPr>
              <a:t> … “Has three main sections dealing with Christian lessons, rituals such as baptism and the Eucharist, and church organization.”</a:t>
            </a:r>
          </a:p>
          <a:p>
            <a:endParaRPr lang="en-US" sz="1600" dirty="0"/>
          </a:p>
        </p:txBody>
      </p:sp>
      <p:pic>
        <p:nvPicPr>
          <p:cNvPr id="4" name="Picture 3">
            <a:extLst>
              <a:ext uri="{FF2B5EF4-FFF2-40B4-BE49-F238E27FC236}">
                <a16:creationId xmlns:a16="http://schemas.microsoft.com/office/drawing/2014/main" xmlns="" id="{565DAA42-0007-459D-8ED4-222998172176}"/>
              </a:ext>
            </a:extLst>
          </p:cNvPr>
          <p:cNvPicPr>
            <a:picLocks noChangeAspect="1"/>
          </p:cNvPicPr>
          <p:nvPr/>
        </p:nvPicPr>
        <p:blipFill>
          <a:blip r:embed="rId2"/>
          <a:stretch>
            <a:fillRect/>
          </a:stretch>
        </p:blipFill>
        <p:spPr>
          <a:xfrm>
            <a:off x="4325645" y="1828800"/>
            <a:ext cx="4632664" cy="4191000"/>
          </a:xfrm>
          <a:prstGeom prst="rect">
            <a:avLst/>
          </a:prstGeom>
        </p:spPr>
      </p:pic>
    </p:spTree>
    <p:extLst>
      <p:ext uri="{BB962C8B-B14F-4D97-AF65-F5344CB8AC3E}">
        <p14:creationId xmlns:p14="http://schemas.microsoft.com/office/powerpoint/2010/main" val="2385369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3B8517-2611-42B0-8D0F-B1C1F4E3A8EF}"/>
              </a:ext>
            </a:extLst>
          </p:cNvPr>
          <p:cNvSpPr>
            <a:spLocks noGrp="1"/>
          </p:cNvSpPr>
          <p:nvPr>
            <p:ph type="title"/>
          </p:nvPr>
        </p:nvSpPr>
        <p:spPr>
          <a:xfrm>
            <a:off x="457200" y="152401"/>
            <a:ext cx="8229600" cy="6400800"/>
          </a:xfrm>
        </p:spPr>
        <p:txBody>
          <a:bodyPr/>
          <a:lstStyle/>
          <a:p>
            <a:pPr lvl="0"/>
            <a:r>
              <a:rPr lang="en-US" sz="3200" b="1" dirty="0">
                <a:effectLst>
                  <a:outerShdw blurRad="38100" dist="38100" dir="2700000" algn="tl">
                    <a:srgbClr val="000000">
                      <a:alpha val="43137"/>
                    </a:srgbClr>
                  </a:outerShdw>
                </a:effectLst>
                <a:latin typeface="Georgia" panose="02040502050405020303" pitchFamily="18" charset="0"/>
              </a:rPr>
              <a:t>What do we know from these sources?</a:t>
            </a:r>
            <a:br>
              <a:rPr lang="en-US" sz="3200" b="1" dirty="0">
                <a:effectLst>
                  <a:outerShdw blurRad="38100" dist="38100" dir="2700000" algn="tl">
                    <a:srgbClr val="000000">
                      <a:alpha val="43137"/>
                    </a:srgbClr>
                  </a:outerShdw>
                </a:effectLst>
                <a:latin typeface="Georgia" panose="02040502050405020303" pitchFamily="18" charset="0"/>
              </a:rPr>
            </a:br>
            <a:r>
              <a:rPr lang="en-US" sz="3200" b="1" dirty="0">
                <a:effectLst>
                  <a:outerShdw blurRad="38100" dist="38100" dir="2700000" algn="tl">
                    <a:srgbClr val="000000">
                      <a:alpha val="43137"/>
                    </a:srgbClr>
                  </a:outerShdw>
                </a:effectLst>
                <a:latin typeface="Georgia" panose="02040502050405020303" pitchFamily="18" charset="0"/>
              </a:rPr>
              <a:t>  </a:t>
            </a:r>
            <a:br>
              <a:rPr lang="en-US" sz="3200" b="1" dirty="0">
                <a:effectLst>
                  <a:outerShdw blurRad="38100" dist="38100" dir="2700000" algn="tl">
                    <a:srgbClr val="000000">
                      <a:alpha val="43137"/>
                    </a:srgbClr>
                  </a:outerShdw>
                </a:effectLst>
                <a:latin typeface="Georgia" panose="02040502050405020303" pitchFamily="18" charset="0"/>
              </a:rPr>
            </a:br>
            <a:r>
              <a:rPr lang="en-US" sz="3200" dirty="0">
                <a:effectLst/>
                <a:latin typeface="Georgia" panose="02040502050405020303" pitchFamily="18" charset="0"/>
              </a:rPr>
              <a:t>The early church did not use instruments in worship.  Not because they weren’t available, but because they believed singing, and the human voice were the instrument they were commanded to use to praise God. </a:t>
            </a:r>
            <a:br>
              <a:rPr lang="en-US" sz="3200" dirty="0">
                <a:effectLst/>
                <a:latin typeface="Georgia" panose="02040502050405020303" pitchFamily="18" charset="0"/>
              </a:rPr>
            </a:br>
            <a:r>
              <a:rPr lang="en-US" sz="3200" dirty="0">
                <a:effectLst/>
                <a:latin typeface="Georgia" panose="02040502050405020303" pitchFamily="18" charset="0"/>
              </a:rPr>
              <a:t>Instruments were also avoided because they were associated with idol and pagan worship, orgies, as well as Jewish worship.  </a:t>
            </a:r>
            <a:br>
              <a:rPr lang="en-US" sz="3200" dirty="0">
                <a:effectLst/>
                <a:latin typeface="Georgia" panose="02040502050405020303" pitchFamily="18" charset="0"/>
              </a:rPr>
            </a:br>
            <a:endParaRPr lang="en-US" sz="3200" dirty="0">
              <a:latin typeface="Georgia" panose="02040502050405020303" pitchFamily="18" charset="0"/>
            </a:endParaRPr>
          </a:p>
        </p:txBody>
      </p:sp>
    </p:spTree>
    <p:extLst>
      <p:ext uri="{BB962C8B-B14F-4D97-AF65-F5344CB8AC3E}">
        <p14:creationId xmlns:p14="http://schemas.microsoft.com/office/powerpoint/2010/main" val="2612559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915C54-93FB-4F45-9374-07836EEC9B37}"/>
              </a:ext>
            </a:extLst>
          </p:cNvPr>
          <p:cNvSpPr>
            <a:spLocks noGrp="1"/>
          </p:cNvSpPr>
          <p:nvPr>
            <p:ph type="title"/>
          </p:nvPr>
        </p:nvSpPr>
        <p:spPr>
          <a:xfrm>
            <a:off x="457200" y="173115"/>
            <a:ext cx="8229600" cy="1139825"/>
          </a:xfrm>
        </p:spPr>
        <p:txBody>
          <a:bodyPr/>
          <a:lstStyle/>
          <a:p>
            <a:r>
              <a:rPr lang="en-US" sz="5400" b="1" dirty="0">
                <a:solidFill>
                  <a:schemeClr val="tx1"/>
                </a:solidFill>
                <a:effectLst>
                  <a:outerShdw blurRad="38100" dist="38100" dir="2700000" algn="tl">
                    <a:srgbClr val="000000">
                      <a:alpha val="43137"/>
                    </a:srgbClr>
                  </a:outerShdw>
                </a:effectLst>
              </a:rPr>
              <a:t>The Church Fathers</a:t>
            </a:r>
            <a:r>
              <a:rPr lang="en-US" sz="5400" dirty="0">
                <a:solidFill>
                  <a:schemeClr val="tx1"/>
                </a:solidFill>
                <a:effectLst>
                  <a:outerShdw blurRad="38100" dist="38100" dir="2700000" algn="tl">
                    <a:srgbClr val="000000">
                      <a:alpha val="43137"/>
                    </a:srgbClr>
                  </a:outerShdw>
                </a:effectLst>
              </a:rPr>
              <a:t> </a:t>
            </a:r>
          </a:p>
        </p:txBody>
      </p:sp>
      <p:sp>
        <p:nvSpPr>
          <p:cNvPr id="3" name="Content Placeholder 2">
            <a:extLst>
              <a:ext uri="{FF2B5EF4-FFF2-40B4-BE49-F238E27FC236}">
                <a16:creationId xmlns:a16="http://schemas.microsoft.com/office/drawing/2014/main" xmlns="" id="{B4F8C05F-DCE9-43DA-958D-6522A756606D}"/>
              </a:ext>
            </a:extLst>
          </p:cNvPr>
          <p:cNvSpPr>
            <a:spLocks noGrp="1"/>
          </p:cNvSpPr>
          <p:nvPr>
            <p:ph idx="1"/>
          </p:nvPr>
        </p:nvSpPr>
        <p:spPr>
          <a:xfrm>
            <a:off x="457200" y="1600200"/>
            <a:ext cx="8229600" cy="5105400"/>
          </a:xfrm>
        </p:spPr>
        <p:txBody>
          <a:bodyPr/>
          <a:lstStyle/>
          <a:p>
            <a:pPr lvl="0"/>
            <a:r>
              <a:rPr lang="en-US" dirty="0">
                <a:effectLst/>
              </a:rPr>
              <a:t>History records that instruments were not adopted in worship until 1000 to 1200 years after Christ.  </a:t>
            </a:r>
          </a:p>
          <a:p>
            <a:r>
              <a:rPr lang="en-US" b="1" dirty="0">
                <a:effectLst/>
              </a:rPr>
              <a:t>THOMAS AQUINAS</a:t>
            </a:r>
            <a:r>
              <a:rPr lang="en-US" dirty="0">
                <a:effectLst/>
              </a:rPr>
              <a:t> Died in </a:t>
            </a:r>
            <a:r>
              <a:rPr lang="en-US" b="1" u="sng" dirty="0">
                <a:effectLst/>
              </a:rPr>
              <a:t>1274 AD.  </a:t>
            </a:r>
            <a:r>
              <a:rPr lang="en-US" dirty="0">
                <a:effectLst/>
              </a:rPr>
              <a:t>"Our church does not use musical instruments, as harps and psalteries, to praise God withal, that she may not seem to Judaize." (Thomas Aquinas, Bingham's Antiquities, Vol. 3, page 137)</a:t>
            </a:r>
            <a:endParaRPr lang="en-US" dirty="0"/>
          </a:p>
        </p:txBody>
      </p:sp>
    </p:spTree>
    <p:extLst>
      <p:ext uri="{BB962C8B-B14F-4D97-AF65-F5344CB8AC3E}">
        <p14:creationId xmlns:p14="http://schemas.microsoft.com/office/powerpoint/2010/main" val="34581091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Globe</Template>
  <TotalTime>647</TotalTime>
  <Words>2268</Words>
  <Application>Microsoft Macintosh PowerPoint</Application>
  <PresentationFormat>On-screen Show (4:3)</PresentationFormat>
  <Paragraphs>80</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Globe</vt:lpstr>
      <vt:lpstr>Music In the New Testament Church</vt:lpstr>
      <vt:lpstr>The Apostolic Fathers </vt:lpstr>
      <vt:lpstr>PowerPoint Presentation</vt:lpstr>
      <vt:lpstr>PowerPoint Presentation</vt:lpstr>
      <vt:lpstr>Ignatius of Antioch. (35 AD died 110 AD) </vt:lpstr>
      <vt:lpstr>Polycarp of Smyrna. (c. AD 69 – c. 156)</vt:lpstr>
      <vt:lpstr>The Didache </vt:lpstr>
      <vt:lpstr>What do we know from these sources?    The early church did not use instruments in worship.  Not because they weren’t available, but because they believed singing, and the human voice were the instrument they were commanded to use to praise God.  Instruments were also avoided because they were associated with idol and pagan worship, orgies, as well as Jewish worship.   </vt:lpstr>
      <vt:lpstr>The Church Fathers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THE NEW TESTAMENT TEACH?</vt:lpstr>
      <vt:lpstr>PowerPoint Presentation</vt:lpstr>
      <vt:lpstr>PowerPoint Presentation</vt:lpstr>
      <vt:lpstr>PowerPoint Presentation</vt:lpstr>
      <vt:lpstr>PowerPoint Presentation</vt:lpstr>
      <vt:lpstr>PowerPoint Presentation</vt:lpstr>
      <vt:lpstr>Instrumental Music Was Not Used by the New Testament Church</vt:lpstr>
      <vt:lpstr>PowerPoint Presentation</vt:lpstr>
      <vt:lpstr>PowerPoint Presentation</vt:lpstr>
      <vt:lpstr>PowerPoint Presentation</vt:lpstr>
      <vt:lpstr>PowerPoint Presentation</vt:lpstr>
      <vt:lpstr>PowerPoint Presentation</vt:lpstr>
      <vt:lpstr>Reformation churches generally made three changes when they left the Catholic Church -</vt:lpstr>
      <vt:lpstr>PowerPoint Presentation</vt:lpstr>
      <vt:lpstr>PowerPoint Presentation</vt:lpstr>
      <vt:lpstr>PowerPoint Presentation</vt:lpstr>
      <vt:lpstr>The discord caused by the addition of the instrument to RCC worship services was so pronounced that the Pope quickly had them removed</vt:lpstr>
      <vt:lpstr>PowerPoint Presentation</vt:lpstr>
      <vt:lpstr>Instrumental Music introduces  an Element of Divisiveness</vt:lpstr>
      <vt:lpstr>Can We Worship God In Spirit And Truth Without The Instrument?</vt:lpstr>
      <vt:lpstr>PowerPoint Presentation</vt:lpstr>
    </vt:vector>
  </TitlesOfParts>
  <Company>Hagerstown church of Christ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c:title>
  <dc:creator>Richard McGough</dc:creator>
  <cp:lastModifiedBy>Colin Sipling</cp:lastModifiedBy>
  <cp:revision>46</cp:revision>
  <dcterms:created xsi:type="dcterms:W3CDTF">2004-08-18T19:10:17Z</dcterms:created>
  <dcterms:modified xsi:type="dcterms:W3CDTF">2018-03-07T21:39:18Z</dcterms:modified>
</cp:coreProperties>
</file>