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62" r:id="rId3"/>
    <p:sldId id="263" r:id="rId4"/>
    <p:sldId id="279" r:id="rId5"/>
    <p:sldId id="280" r:id="rId6"/>
    <p:sldId id="281" r:id="rId7"/>
    <p:sldId id="282" r:id="rId8"/>
    <p:sldId id="283" r:id="rId9"/>
    <p:sldId id="284" r:id="rId10"/>
    <p:sldId id="397" r:id="rId11"/>
    <p:sldId id="285" r:id="rId12"/>
    <p:sldId id="286" r:id="rId13"/>
    <p:sldId id="398" r:id="rId14"/>
    <p:sldId id="287" r:id="rId15"/>
    <p:sldId id="399" r:id="rId16"/>
    <p:sldId id="400" r:id="rId17"/>
    <p:sldId id="401" r:id="rId18"/>
    <p:sldId id="404" r:id="rId19"/>
    <p:sldId id="402" r:id="rId20"/>
    <p:sldId id="403" r:id="rId21"/>
    <p:sldId id="405" r:id="rId22"/>
    <p:sldId id="406" r:id="rId23"/>
    <p:sldId id="407" r:id="rId24"/>
    <p:sldId id="408" r:id="rId25"/>
    <p:sldId id="409" r:id="rId26"/>
    <p:sldId id="410" r:id="rId27"/>
    <p:sldId id="411" r:id="rId28"/>
    <p:sldId id="412" r:id="rId29"/>
    <p:sldId id="413" r:id="rId30"/>
    <p:sldId id="290" r:id="rId31"/>
    <p:sldId id="414" r:id="rId32"/>
    <p:sldId id="415" r:id="rId33"/>
    <p:sldId id="291" r:id="rId34"/>
    <p:sldId id="292"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5128"/>
    <a:srgbClr val="4B3219"/>
    <a:srgbClr val="663300"/>
    <a:srgbClr val="CC3300"/>
    <a:srgbClr val="FF6600"/>
    <a:srgbClr val="FFFF85"/>
    <a:srgbClr val="996633"/>
    <a:srgbClr val="ED7A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9" d="100"/>
          <a:sy n="129" d="100"/>
        </p:scale>
        <p:origin x="-45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1EC7F5-5408-4D98-B765-F5DC3DA4B2E1}" type="datetimeFigureOut">
              <a:rPr lang="en-US" smtClean="0"/>
              <a:t>2/28/18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2423828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1EC7F5-5408-4D98-B765-F5DC3DA4B2E1}" type="datetimeFigureOut">
              <a:rPr lang="en-US" smtClean="0"/>
              <a:t>2/28/18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3829388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1EC7F5-5408-4D98-B765-F5DC3DA4B2E1}" type="datetimeFigureOut">
              <a:rPr lang="en-US" smtClean="0"/>
              <a:t>2/28/18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1559549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7694" y="216132"/>
            <a:ext cx="8628611" cy="1255222"/>
          </a:xfrm>
        </p:spPr>
        <p:txBody>
          <a:bodyPr/>
          <a:lstStyle>
            <a:lvl1pPr>
              <a:defRPr>
                <a:solidFill>
                  <a:schemeClr val="bg1"/>
                </a:solidFill>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a:xfrm>
            <a:off x="266007" y="1825625"/>
            <a:ext cx="8628611" cy="4816244"/>
          </a:xfrm>
        </p:spPr>
        <p:txBody>
          <a:bodyPr/>
          <a:lstStyle>
            <a:lvl1pPr>
              <a:defRPr>
                <a:solidFill>
                  <a:schemeClr val="bg1"/>
                </a:solidFill>
                <a:latin typeface="Georgia" panose="02040502050405020303" pitchFamily="18" charset="0"/>
              </a:defRPr>
            </a:lvl1pPr>
            <a:lvl2pPr>
              <a:defRPr>
                <a:solidFill>
                  <a:schemeClr val="bg1"/>
                </a:solidFill>
                <a:latin typeface="Georgia" panose="02040502050405020303" pitchFamily="18" charset="0"/>
              </a:defRPr>
            </a:lvl2pPr>
            <a:lvl3pPr>
              <a:defRPr>
                <a:solidFill>
                  <a:schemeClr val="bg1"/>
                </a:solidFill>
                <a:latin typeface="Georgia" panose="02040502050405020303" pitchFamily="18" charset="0"/>
              </a:defRPr>
            </a:lvl3pPr>
            <a:lvl4pPr>
              <a:defRPr>
                <a:solidFill>
                  <a:schemeClr val="bg1"/>
                </a:solidFill>
                <a:latin typeface="Georgia" panose="02040502050405020303" pitchFamily="18" charset="0"/>
              </a:defRPr>
            </a:lvl4pPr>
            <a:lvl5pPr>
              <a:defRPr>
                <a:solidFill>
                  <a:schemeClr val="bg1"/>
                </a:solidFill>
                <a:latin typeface="Georgia" panose="02040502050405020303"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8487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1EC7F5-5408-4D98-B765-F5DC3DA4B2E1}" type="datetimeFigureOut">
              <a:rPr lang="en-US" smtClean="0"/>
              <a:t>2/28/18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137868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1EC7F5-5408-4D98-B765-F5DC3DA4B2E1}" type="datetimeFigureOut">
              <a:rPr lang="en-US" smtClean="0"/>
              <a:t>2/28/18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3132322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1EC7F5-5408-4D98-B765-F5DC3DA4B2E1}" type="datetimeFigureOut">
              <a:rPr lang="en-US" smtClean="0"/>
              <a:t>2/28/18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494373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1EC7F5-5408-4D98-B765-F5DC3DA4B2E1}" type="datetimeFigureOut">
              <a:rPr lang="en-US" smtClean="0"/>
              <a:t>2/28/18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3202841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EC7F5-5408-4D98-B765-F5DC3DA4B2E1}" type="datetimeFigureOut">
              <a:rPr lang="en-US" smtClean="0"/>
              <a:t>2/28/18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3517850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1EC7F5-5408-4D98-B765-F5DC3DA4B2E1}" type="datetimeFigureOut">
              <a:rPr lang="en-US" smtClean="0"/>
              <a:t>2/28/18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1323798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1EC7F5-5408-4D98-B765-F5DC3DA4B2E1}" type="datetimeFigureOut">
              <a:rPr lang="en-US" smtClean="0"/>
              <a:t>2/28/18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33175818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D7A2B"/>
            </a:gs>
            <a:gs pos="46000">
              <a:schemeClr val="accent2">
                <a:lumMod val="50000"/>
              </a:schemeClr>
            </a:gs>
            <a:gs pos="100000">
              <a:schemeClr val="accent2">
                <a:lumMod val="50000"/>
              </a:schemeClr>
            </a:gs>
          </a:gsLst>
          <a:lin ang="14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EC7F5-5408-4D98-B765-F5DC3DA4B2E1}" type="datetimeFigureOut">
              <a:rPr lang="en-US" smtClean="0"/>
              <a:t>2/28/18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C1ECED-9507-43EA-AB3F-98DC7916293A}" type="slidenum">
              <a:rPr lang="en-US" smtClean="0"/>
              <a:t>‹#›</a:t>
            </a:fld>
            <a:endParaRPr lang="en-US"/>
          </a:p>
        </p:txBody>
      </p:sp>
    </p:spTree>
    <p:extLst>
      <p:ext uri="{BB962C8B-B14F-4D97-AF65-F5344CB8AC3E}">
        <p14:creationId xmlns:p14="http://schemas.microsoft.com/office/powerpoint/2010/main" val="2342823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C431AF-D7AB-43C4-B7C8-233EA8430D48}"/>
              </a:ext>
            </a:extLst>
          </p:cNvPr>
          <p:cNvSpPr>
            <a:spLocks noGrp="1"/>
          </p:cNvSpPr>
          <p:nvPr>
            <p:ph type="title"/>
          </p:nvPr>
        </p:nvSpPr>
        <p:spPr>
          <a:xfrm>
            <a:off x="257694" y="216132"/>
            <a:ext cx="8628611" cy="1595890"/>
          </a:xfrm>
          <a:solidFill>
            <a:schemeClr val="accent2"/>
          </a:solidFill>
        </p:spPr>
        <p:txBody>
          <a:bodyPr>
            <a:normAutofit fontScale="90000"/>
          </a:bodyPr>
          <a:lstStyle/>
          <a:p>
            <a:r>
              <a:rPr lang="en-US" b="1" dirty="0">
                <a:effectLst>
                  <a:outerShdw blurRad="38100" dist="38100" dir="2700000" algn="tl">
                    <a:srgbClr val="000000">
                      <a:alpha val="43137"/>
                    </a:srgbClr>
                  </a:outerShdw>
                </a:effectLst>
              </a:rPr>
              <a:t>IS IT POSSIBLE TO IDENTIFY CHRIST’S CHURCH TODAY?</a:t>
            </a:r>
            <a:endParaRPr lang="en-US"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972F4C2B-B383-463E-888A-731DEFD13A47}"/>
              </a:ext>
            </a:extLst>
          </p:cNvPr>
          <p:cNvSpPr>
            <a:spLocks noGrp="1"/>
          </p:cNvSpPr>
          <p:nvPr>
            <p:ph idx="1"/>
          </p:nvPr>
        </p:nvSpPr>
        <p:spPr>
          <a:xfrm>
            <a:off x="266007" y="2306971"/>
            <a:ext cx="8628611" cy="4334897"/>
          </a:xfrm>
        </p:spPr>
        <p:txBody>
          <a:bodyPr/>
          <a:lstStyle/>
          <a:p>
            <a:r>
              <a:rPr lang="en-US" u="sng" dirty="0"/>
              <a:t>Matthew 16:15-18</a:t>
            </a:r>
            <a:r>
              <a:rPr lang="en-US" dirty="0"/>
              <a:t> (NASB) </a:t>
            </a:r>
            <a:r>
              <a:rPr lang="en-US" b="1" i="1" dirty="0"/>
              <a:t>15  He *said to them, "But who do you say that I am?" 16  Simon Peter answered, "You are the Christ, the Son of the living God." 17  And Jesus said to him, "Blessed are you, Simon </a:t>
            </a:r>
            <a:r>
              <a:rPr lang="en-US" b="1" i="1" dirty="0" err="1"/>
              <a:t>Barjona</a:t>
            </a:r>
            <a:r>
              <a:rPr lang="en-US" b="1" i="1" dirty="0"/>
              <a:t>, because flesh and blood did not reveal this to you, but My Father who is in heaven. 18  "I also say to you that you are Peter, and upon this rock I will build My church; and the gates of Hades will not overpower it</a:t>
            </a:r>
            <a:r>
              <a:rPr lang="en-US" dirty="0"/>
              <a:t>.</a:t>
            </a:r>
          </a:p>
        </p:txBody>
      </p:sp>
    </p:spTree>
    <p:extLst>
      <p:ext uri="{BB962C8B-B14F-4D97-AF65-F5344CB8AC3E}">
        <p14:creationId xmlns:p14="http://schemas.microsoft.com/office/powerpoint/2010/main" val="2468774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sign&#10;&#10;Description generated with very high confidence">
            <a:extLst>
              <a:ext uri="{FF2B5EF4-FFF2-40B4-BE49-F238E27FC236}">
                <a16:creationId xmlns:a16="http://schemas.microsoft.com/office/drawing/2014/main" xmlns="" id="{F73EFAE9-989D-494C-BECE-EBB55B9EB29D}"/>
              </a:ext>
            </a:extLst>
          </p:cNvPr>
          <p:cNvPicPr>
            <a:picLocks noChangeAspect="1"/>
          </p:cNvPicPr>
          <p:nvPr/>
        </p:nvPicPr>
        <p:blipFill rotWithShape="1">
          <a:blip r:embed="rId2"/>
          <a:srcRect/>
          <a:stretch/>
        </p:blipFill>
        <p:spPr>
          <a:xfrm>
            <a:off x="20" y="10"/>
            <a:ext cx="9143980" cy="6857990"/>
          </a:xfrm>
          <a:prstGeom prst="rect">
            <a:avLst/>
          </a:prstGeom>
        </p:spPr>
      </p:pic>
    </p:spTree>
    <p:extLst>
      <p:ext uri="{BB962C8B-B14F-4D97-AF65-F5344CB8AC3E}">
        <p14:creationId xmlns:p14="http://schemas.microsoft.com/office/powerpoint/2010/main" val="2780416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0204B5-D093-410C-BA7F-CD5DE37C677D}"/>
              </a:ext>
            </a:extLst>
          </p:cNvPr>
          <p:cNvSpPr>
            <a:spLocks noGrp="1"/>
          </p:cNvSpPr>
          <p:nvPr>
            <p:ph type="title"/>
          </p:nvPr>
        </p:nvSpPr>
        <p:spPr>
          <a:xfrm>
            <a:off x="257694" y="216132"/>
            <a:ext cx="8628611" cy="6520228"/>
          </a:xfrm>
        </p:spPr>
        <p:txBody>
          <a:bodyPr>
            <a:normAutofit/>
          </a:bodyPr>
          <a:lstStyle/>
          <a:p>
            <a:pPr algn="ctr"/>
            <a:r>
              <a:rPr lang="en-US" sz="6000" b="1" dirty="0">
                <a:effectLst>
                  <a:outerShdw blurRad="38100" dist="38100" dir="2700000" algn="tl">
                    <a:srgbClr val="000000">
                      <a:alpha val="43137"/>
                    </a:srgbClr>
                  </a:outerShdw>
                </a:effectLst>
              </a:rPr>
              <a:t>THEN THAT IS NOT THE CHURCH OF THE BIBLE</a:t>
            </a:r>
            <a:endParaRPr lang="en-US" sz="6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6411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F1B5419-BF51-4787-AEFD-865311D85B3F}"/>
              </a:ext>
            </a:extLst>
          </p:cNvPr>
          <p:cNvSpPr>
            <a:spLocks noGrp="1"/>
          </p:cNvSpPr>
          <p:nvPr>
            <p:ph idx="1"/>
          </p:nvPr>
        </p:nvSpPr>
        <p:spPr>
          <a:xfrm>
            <a:off x="266007" y="830510"/>
            <a:ext cx="8628611" cy="5811359"/>
          </a:xfrm>
        </p:spPr>
        <p:txBody>
          <a:bodyPr/>
          <a:lstStyle/>
          <a:p>
            <a:pPr lvl="0"/>
            <a:r>
              <a:rPr lang="en-US" sz="3200" dirty="0"/>
              <a:t>The Original church worshipped God on the First Day of the week, or Sunday.  </a:t>
            </a:r>
            <a:r>
              <a:rPr lang="en-US" sz="3200" u="sng" dirty="0"/>
              <a:t>Acts 2: 42</a:t>
            </a:r>
            <a:r>
              <a:rPr lang="en-US" sz="3200" dirty="0"/>
              <a:t> -  </a:t>
            </a:r>
            <a:r>
              <a:rPr lang="en-US" sz="3200" b="1" i="1" dirty="0"/>
              <a:t>42 They were continually devoting themselves to the apostles' teaching and to fellowship, to the breaking of bread and to prayer.</a:t>
            </a:r>
            <a:r>
              <a:rPr lang="en-US" sz="3200" dirty="0"/>
              <a:t> NASU</a:t>
            </a:r>
          </a:p>
          <a:p>
            <a:r>
              <a:rPr lang="en-US" sz="3200" u="sng" dirty="0"/>
              <a:t>Acts 20:7</a:t>
            </a:r>
            <a:r>
              <a:rPr lang="en-US" sz="3200" dirty="0"/>
              <a:t> - </a:t>
            </a:r>
            <a:r>
              <a:rPr lang="en-US" sz="3200" b="1" i="1" dirty="0"/>
              <a:t>7 On the first day of the week, when we were gathered together to break bread, Paul began talking to them, intending to leave the next day, and he prolonged his message until midnight</a:t>
            </a:r>
            <a:r>
              <a:rPr lang="en-US" sz="3200" dirty="0"/>
              <a:t>. </a:t>
            </a:r>
          </a:p>
          <a:p>
            <a:endParaRPr lang="en-US" dirty="0"/>
          </a:p>
        </p:txBody>
      </p:sp>
    </p:spTree>
    <p:extLst>
      <p:ext uri="{BB962C8B-B14F-4D97-AF65-F5344CB8AC3E}">
        <p14:creationId xmlns:p14="http://schemas.microsoft.com/office/powerpoint/2010/main" val="1806576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16D657-15DB-4FE6-9AAC-027D4C8049CA}"/>
              </a:ext>
            </a:extLst>
          </p:cNvPr>
          <p:cNvSpPr>
            <a:spLocks noGrp="1"/>
          </p:cNvSpPr>
          <p:nvPr>
            <p:ph type="title"/>
          </p:nvPr>
        </p:nvSpPr>
        <p:spPr>
          <a:xfrm>
            <a:off x="257694" y="216132"/>
            <a:ext cx="8628611" cy="6503450"/>
          </a:xfrm>
        </p:spPr>
        <p:txBody>
          <a:bodyPr/>
          <a:lstStyle/>
          <a:p>
            <a:r>
              <a:rPr lang="en-US" dirty="0"/>
              <a:t>Called it “</a:t>
            </a:r>
            <a:r>
              <a:rPr lang="en-US" b="1" i="1" dirty="0"/>
              <a:t>the Lord’s day</a:t>
            </a:r>
            <a:r>
              <a:rPr lang="en-US" dirty="0"/>
              <a:t>.”</a:t>
            </a:r>
            <a:br>
              <a:rPr lang="en-US" dirty="0"/>
            </a:br>
            <a:r>
              <a:rPr lang="en-US" dirty="0"/>
              <a:t/>
            </a:r>
            <a:br>
              <a:rPr lang="en-US" dirty="0"/>
            </a:br>
            <a:r>
              <a:rPr lang="en-US" u="sng" dirty="0"/>
              <a:t>Revelation 1:10</a:t>
            </a:r>
            <a:r>
              <a:rPr lang="en-US" dirty="0"/>
              <a:t> – </a:t>
            </a:r>
            <a:r>
              <a:rPr lang="en-US" b="1" i="1" dirty="0"/>
              <a:t>“I was in the Spirit on the Lord's day…” </a:t>
            </a:r>
            <a:r>
              <a:rPr lang="en-US" dirty="0"/>
              <a:t>NASU</a:t>
            </a:r>
            <a:br>
              <a:rPr lang="en-US" dirty="0"/>
            </a:br>
            <a:endParaRPr lang="en-US" dirty="0"/>
          </a:p>
        </p:txBody>
      </p:sp>
    </p:spTree>
    <p:extLst>
      <p:ext uri="{BB962C8B-B14F-4D97-AF65-F5344CB8AC3E}">
        <p14:creationId xmlns:p14="http://schemas.microsoft.com/office/powerpoint/2010/main" val="184336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F3AF38-1D61-4F1F-A57D-D85D9CA19531}"/>
              </a:ext>
            </a:extLst>
          </p:cNvPr>
          <p:cNvSpPr>
            <a:spLocks noGrp="1"/>
          </p:cNvSpPr>
          <p:nvPr>
            <p:ph type="title"/>
          </p:nvPr>
        </p:nvSpPr>
        <p:spPr/>
        <p:txBody>
          <a:bodyPr>
            <a:normAutofit fontScale="90000"/>
          </a:bodyPr>
          <a:lstStyle/>
          <a:p>
            <a:r>
              <a:rPr lang="en-US" dirty="0"/>
              <a:t>When they worshiped they did the following</a:t>
            </a:r>
          </a:p>
        </p:txBody>
      </p:sp>
      <p:sp>
        <p:nvSpPr>
          <p:cNvPr id="3" name="Content Placeholder 2">
            <a:extLst>
              <a:ext uri="{FF2B5EF4-FFF2-40B4-BE49-F238E27FC236}">
                <a16:creationId xmlns:a16="http://schemas.microsoft.com/office/drawing/2014/main" xmlns="" id="{DC523C09-B633-4FAC-9976-993C9D2CB6CA}"/>
              </a:ext>
            </a:extLst>
          </p:cNvPr>
          <p:cNvSpPr>
            <a:spLocks noGrp="1"/>
          </p:cNvSpPr>
          <p:nvPr>
            <p:ph idx="1"/>
          </p:nvPr>
        </p:nvSpPr>
        <p:spPr/>
        <p:txBody>
          <a:bodyPr>
            <a:normAutofit fontScale="85000" lnSpcReduction="20000"/>
          </a:bodyPr>
          <a:lstStyle/>
          <a:p>
            <a:r>
              <a:rPr lang="en-US" dirty="0"/>
              <a:t>There was teaching or preaching from the Scriptures. This is why Paul instructed Timothy, a preacher, minister, evangelist in Ephesus … </a:t>
            </a:r>
            <a:r>
              <a:rPr lang="en-US" u="sng" dirty="0"/>
              <a:t>2 Tim 2:15</a:t>
            </a:r>
            <a:r>
              <a:rPr lang="en-US" dirty="0"/>
              <a:t> - </a:t>
            </a:r>
            <a:r>
              <a:rPr lang="en-US" b="1" i="1" dirty="0"/>
              <a:t>15 Be diligent to present yourself approved to God as a workman who does not need to be ashamed, accurately handling the word of truth.</a:t>
            </a:r>
            <a:r>
              <a:rPr lang="en-US" dirty="0"/>
              <a:t> NASU</a:t>
            </a:r>
          </a:p>
          <a:p>
            <a:r>
              <a:rPr lang="en-US" dirty="0"/>
              <a:t>The job of a preacher is to preach the Word.  Teach the Word.  </a:t>
            </a:r>
            <a:r>
              <a:rPr lang="en-US" u="sng" dirty="0"/>
              <a:t>2 Tim 4:1-2</a:t>
            </a:r>
            <a:r>
              <a:rPr lang="en-US" dirty="0"/>
              <a:t> - </a:t>
            </a:r>
            <a:r>
              <a:rPr lang="en-US" b="1" i="1" dirty="0"/>
              <a:t>I solemnly charge you in the presence of God and of Christ Jesus, who is to judge the living and the dead, and by His appearing and His kingdom: 2 preach the word; be ready in season and out of season; reprove, rebuke, exhort, with great patience and instruction</a:t>
            </a:r>
            <a:r>
              <a:rPr lang="en-US" dirty="0"/>
              <a:t>.</a:t>
            </a:r>
          </a:p>
          <a:p>
            <a:r>
              <a:rPr lang="en-US" u="sng" dirty="0"/>
              <a:t>1 Tim 4:13 </a:t>
            </a:r>
            <a:r>
              <a:rPr lang="en-US" dirty="0"/>
              <a:t>- </a:t>
            </a:r>
            <a:r>
              <a:rPr lang="en-US" b="1" i="1" dirty="0"/>
              <a:t>Until I come, devote yourself to the public reading of Scripture, to exhortation, to teaching. </a:t>
            </a:r>
          </a:p>
          <a:p>
            <a:endParaRPr lang="en-US" dirty="0"/>
          </a:p>
          <a:p>
            <a:endParaRPr lang="en-US" dirty="0"/>
          </a:p>
        </p:txBody>
      </p:sp>
    </p:spTree>
    <p:extLst>
      <p:ext uri="{BB962C8B-B14F-4D97-AF65-F5344CB8AC3E}">
        <p14:creationId xmlns:p14="http://schemas.microsoft.com/office/powerpoint/2010/main" val="98068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823683-C04B-4140-BC0D-C51F7E201110}"/>
              </a:ext>
            </a:extLst>
          </p:cNvPr>
          <p:cNvSpPr>
            <a:spLocks noGrp="1"/>
          </p:cNvSpPr>
          <p:nvPr>
            <p:ph type="title"/>
          </p:nvPr>
        </p:nvSpPr>
        <p:spPr/>
        <p:txBody>
          <a:bodyPr>
            <a:normAutofit fontScale="90000"/>
          </a:bodyPr>
          <a:lstStyle/>
          <a:p>
            <a:r>
              <a:rPr lang="en-US" dirty="0"/>
              <a:t>The church was scripture </a:t>
            </a:r>
            <a:r>
              <a:rPr lang="en-US" b="1" dirty="0"/>
              <a:t>based</a:t>
            </a:r>
            <a:r>
              <a:rPr lang="en-US" dirty="0"/>
              <a:t> and scripture </a:t>
            </a:r>
            <a:r>
              <a:rPr lang="en-US" b="1" dirty="0"/>
              <a:t>motivated</a:t>
            </a:r>
            <a:endParaRPr lang="en-US" dirty="0"/>
          </a:p>
        </p:txBody>
      </p:sp>
      <p:sp>
        <p:nvSpPr>
          <p:cNvPr id="3" name="Content Placeholder 2">
            <a:extLst>
              <a:ext uri="{FF2B5EF4-FFF2-40B4-BE49-F238E27FC236}">
                <a16:creationId xmlns:a16="http://schemas.microsoft.com/office/drawing/2014/main" xmlns="" id="{9A8A4CB1-B4EB-4CFE-9802-8BAD52DED926}"/>
              </a:ext>
            </a:extLst>
          </p:cNvPr>
          <p:cNvSpPr>
            <a:spLocks noGrp="1"/>
          </p:cNvSpPr>
          <p:nvPr>
            <p:ph idx="1"/>
          </p:nvPr>
        </p:nvSpPr>
        <p:spPr/>
        <p:txBody>
          <a:bodyPr>
            <a:normAutofit lnSpcReduction="10000"/>
          </a:bodyPr>
          <a:lstStyle/>
          <a:p>
            <a:r>
              <a:rPr lang="en-US" u="sng" dirty="0"/>
              <a:t>Acts 17:10-11</a:t>
            </a:r>
            <a:r>
              <a:rPr lang="en-US" dirty="0"/>
              <a:t> - </a:t>
            </a:r>
            <a:r>
              <a:rPr lang="en-US" b="1" i="1" dirty="0"/>
              <a:t>10 The brethren immediately sent Paul and Silas away by night to Berea, and when they arrived, they went into the synagogue of the Jews. 11 Now these were more noble-minded than those in Thessalonica, for they received the word with great eagerness, examining the Scriptures daily to see whether these things were so.</a:t>
            </a:r>
          </a:p>
          <a:p>
            <a:r>
              <a:rPr lang="en-US" u="sng" dirty="0"/>
              <a:t>1 Corinthians 14:37</a:t>
            </a:r>
            <a:r>
              <a:rPr lang="en-US" dirty="0"/>
              <a:t> (NASB) </a:t>
            </a:r>
            <a:r>
              <a:rPr lang="en-US" b="1" i="1" dirty="0"/>
              <a:t>37  If anyone thinks he is a prophet or spiritual, let him recognize that the things which I write to you are the Lord's commandment.</a:t>
            </a:r>
            <a:r>
              <a:rPr lang="en-US" dirty="0"/>
              <a:t> </a:t>
            </a:r>
          </a:p>
        </p:txBody>
      </p:sp>
    </p:spTree>
    <p:extLst>
      <p:ext uri="{BB962C8B-B14F-4D97-AF65-F5344CB8AC3E}">
        <p14:creationId xmlns:p14="http://schemas.microsoft.com/office/powerpoint/2010/main" val="30433389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3D5B13-92A7-492B-98A0-4E3C73B3E4AA}"/>
              </a:ext>
            </a:extLst>
          </p:cNvPr>
          <p:cNvSpPr>
            <a:spLocks noGrp="1"/>
          </p:cNvSpPr>
          <p:nvPr>
            <p:ph type="title"/>
          </p:nvPr>
        </p:nvSpPr>
        <p:spPr>
          <a:xfrm>
            <a:off x="257694" y="216132"/>
            <a:ext cx="8628611" cy="6469894"/>
          </a:xfrm>
        </p:spPr>
        <p:txBody>
          <a:bodyPr/>
          <a:lstStyle/>
          <a:p>
            <a:r>
              <a:rPr lang="en-US" u="sng" dirty="0"/>
              <a:t>Luke 10:16</a:t>
            </a:r>
            <a:r>
              <a:rPr lang="en-US" dirty="0"/>
              <a:t> - </a:t>
            </a:r>
            <a:r>
              <a:rPr lang="en-US" b="1" i="1" dirty="0"/>
              <a:t>16 "The one who listens to you listens to Me, and the one who rejects you rejects Me; and he who rejects Me rejects the One who sent Me."</a:t>
            </a:r>
            <a:r>
              <a:rPr lang="en-US" dirty="0"/>
              <a:t> </a:t>
            </a:r>
          </a:p>
        </p:txBody>
      </p:sp>
    </p:spTree>
    <p:extLst>
      <p:ext uri="{BB962C8B-B14F-4D97-AF65-F5344CB8AC3E}">
        <p14:creationId xmlns:p14="http://schemas.microsoft.com/office/powerpoint/2010/main" val="3755954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D02696E-80E0-45A6-B3A9-A1F6C473B47C}"/>
              </a:ext>
            </a:extLst>
          </p:cNvPr>
          <p:cNvSpPr>
            <a:spLocks noGrp="1"/>
          </p:cNvSpPr>
          <p:nvPr>
            <p:ph idx="1"/>
          </p:nvPr>
        </p:nvSpPr>
        <p:spPr>
          <a:xfrm>
            <a:off x="266007" y="142613"/>
            <a:ext cx="8628611" cy="6499256"/>
          </a:xfrm>
        </p:spPr>
        <p:txBody>
          <a:bodyPr>
            <a:noAutofit/>
          </a:bodyPr>
          <a:lstStyle/>
          <a:p>
            <a:r>
              <a:rPr lang="en-US" sz="3000" u="sng" dirty="0"/>
              <a:t>1 Thessalonians 4:1-4</a:t>
            </a:r>
            <a:r>
              <a:rPr lang="en-US" sz="3000" dirty="0"/>
              <a:t> - </a:t>
            </a:r>
            <a:r>
              <a:rPr lang="en-US" sz="3000" b="1" i="1" dirty="0"/>
              <a:t>Finally then, brethren, we request and exhort you in the Lord Jesus, that as you received from us instruction as to how you ought to walk and please God (just as you actually do walk), that you excel still more. 2 For you know what commandments we gave you by the authority of the Lord Jesus. 3 For this is the will of God, your sanctification; that is, that you abstain from sexual immorality…</a:t>
            </a:r>
          </a:p>
          <a:p>
            <a:r>
              <a:rPr lang="en-US" sz="3000" dirty="0"/>
              <a:t> </a:t>
            </a:r>
            <a:r>
              <a:rPr lang="en-US" sz="3000" u="sng" dirty="0"/>
              <a:t>1 Thessalonians 4:8</a:t>
            </a:r>
            <a:r>
              <a:rPr lang="en-US" sz="3000" dirty="0"/>
              <a:t> - </a:t>
            </a:r>
            <a:r>
              <a:rPr lang="en-US" sz="3000" b="1" i="1" dirty="0"/>
              <a:t>8 So, he who rejects this is not rejecting man but the God who gives His Holy Spirit to you.</a:t>
            </a:r>
            <a:endParaRPr lang="en-US" sz="3000" dirty="0"/>
          </a:p>
        </p:txBody>
      </p:sp>
    </p:spTree>
    <p:extLst>
      <p:ext uri="{BB962C8B-B14F-4D97-AF65-F5344CB8AC3E}">
        <p14:creationId xmlns:p14="http://schemas.microsoft.com/office/powerpoint/2010/main" val="2602389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EB8668-3C90-4572-A11E-498C1B5BE469}"/>
              </a:ext>
            </a:extLst>
          </p:cNvPr>
          <p:cNvSpPr>
            <a:spLocks noGrp="1"/>
          </p:cNvSpPr>
          <p:nvPr>
            <p:ph type="title"/>
          </p:nvPr>
        </p:nvSpPr>
        <p:spPr>
          <a:xfrm>
            <a:off x="257694" y="216131"/>
            <a:ext cx="8628611" cy="6411171"/>
          </a:xfrm>
        </p:spPr>
        <p:txBody>
          <a:bodyPr/>
          <a:lstStyle/>
          <a:p>
            <a:pPr algn="ctr"/>
            <a:r>
              <a:rPr lang="en-US" u="sng" dirty="0"/>
              <a:t>1 Timothy 4:1-2</a:t>
            </a:r>
            <a:r>
              <a:rPr lang="en-US" dirty="0"/>
              <a:t> – </a:t>
            </a:r>
            <a:br>
              <a:rPr lang="en-US" dirty="0"/>
            </a:br>
            <a:r>
              <a:rPr lang="en-US" dirty="0"/>
              <a:t/>
            </a:r>
            <a:br>
              <a:rPr lang="en-US" dirty="0"/>
            </a:br>
            <a:r>
              <a:rPr lang="en-US" b="1" i="1" dirty="0"/>
              <a:t>But the Spirit explicitly says that in later times some will fall away from the faith, paying attention to deceitful spirits and doctrines of demons,</a:t>
            </a:r>
            <a:endParaRPr lang="en-US" dirty="0"/>
          </a:p>
        </p:txBody>
      </p:sp>
    </p:spTree>
    <p:extLst>
      <p:ext uri="{BB962C8B-B14F-4D97-AF65-F5344CB8AC3E}">
        <p14:creationId xmlns:p14="http://schemas.microsoft.com/office/powerpoint/2010/main" val="3940606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F5E6BD0-4499-40CA-91FB-80A0CC3CFB0A}"/>
              </a:ext>
            </a:extLst>
          </p:cNvPr>
          <p:cNvSpPr>
            <a:spLocks noGrp="1"/>
          </p:cNvSpPr>
          <p:nvPr>
            <p:ph idx="1"/>
          </p:nvPr>
        </p:nvSpPr>
        <p:spPr>
          <a:xfrm>
            <a:off x="266007" y="117446"/>
            <a:ext cx="8628611" cy="6524423"/>
          </a:xfrm>
        </p:spPr>
        <p:txBody>
          <a:bodyPr/>
          <a:lstStyle/>
          <a:p>
            <a:r>
              <a:rPr lang="en-US" sz="3200" u="sng" dirty="0"/>
              <a:t>2 Timothy 4:3-5</a:t>
            </a:r>
            <a:r>
              <a:rPr lang="en-US" sz="3200" dirty="0"/>
              <a:t> - </a:t>
            </a:r>
            <a:r>
              <a:rPr lang="en-US" sz="3200" b="1" i="1" dirty="0"/>
              <a:t>3 For the time will come when they will not endure sound doctrine; but wanting to have their ears tickled, they will accumulate for themselves teachers </a:t>
            </a:r>
            <a:r>
              <a:rPr lang="en-US" sz="3200" b="1" i="1" u="sng" dirty="0"/>
              <a:t>in accordance to their own desires, 4 and will turn away their ears from the truth and will turn aside to myths</a:t>
            </a:r>
            <a:r>
              <a:rPr lang="en-US" sz="3200" b="1" i="1" dirty="0"/>
              <a:t>. 5 But you, be sober in all things, endure hardship, do the work of an evangelist, fulfill your ministry</a:t>
            </a:r>
            <a:r>
              <a:rPr lang="en-US" sz="3200" dirty="0"/>
              <a:t>.</a:t>
            </a:r>
          </a:p>
          <a:p>
            <a:r>
              <a:rPr lang="en-US" sz="3200" u="sng" dirty="0"/>
              <a:t>John 14:15</a:t>
            </a:r>
            <a:r>
              <a:rPr lang="en-US" sz="3200" b="1" i="1" dirty="0"/>
              <a:t> - 15  "If you love Me, you will keep My commandments.</a:t>
            </a:r>
            <a:endParaRPr lang="en-US" sz="3200" dirty="0"/>
          </a:p>
          <a:p>
            <a:endParaRPr lang="en-US" dirty="0"/>
          </a:p>
        </p:txBody>
      </p:sp>
    </p:spTree>
    <p:extLst>
      <p:ext uri="{BB962C8B-B14F-4D97-AF65-F5344CB8AC3E}">
        <p14:creationId xmlns:p14="http://schemas.microsoft.com/office/powerpoint/2010/main" val="2531513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E573ECD-DA2B-4793-B686-54B4EF4637D5}"/>
              </a:ext>
            </a:extLst>
          </p:cNvPr>
          <p:cNvSpPr>
            <a:spLocks noGrp="1"/>
          </p:cNvSpPr>
          <p:nvPr>
            <p:ph idx="1"/>
          </p:nvPr>
        </p:nvSpPr>
        <p:spPr>
          <a:xfrm>
            <a:off x="266007" y="260059"/>
            <a:ext cx="8628611" cy="6381810"/>
          </a:xfrm>
        </p:spPr>
        <p:txBody>
          <a:bodyPr>
            <a:normAutofit/>
          </a:bodyPr>
          <a:lstStyle/>
          <a:p>
            <a:r>
              <a:rPr lang="en-US" sz="3200" u="sng" dirty="0"/>
              <a:t>John 17:20-21</a:t>
            </a:r>
            <a:r>
              <a:rPr lang="en-US" sz="3200" dirty="0"/>
              <a:t> - </a:t>
            </a:r>
            <a:r>
              <a:rPr lang="en-US" sz="3200" b="1" i="1" dirty="0"/>
              <a:t>20 "I do not ask on behalf of these alone, but for those also who believe in Me through their word; 21 that they may all be one; even as You, Father, are in Me and I in You, that they also may be in Us, so that the world may believe that You sent Me</a:t>
            </a:r>
            <a:r>
              <a:rPr lang="en-US" sz="3200" dirty="0"/>
              <a:t>. </a:t>
            </a:r>
          </a:p>
          <a:p>
            <a:r>
              <a:rPr lang="en-US" sz="3200" u="sng" dirty="0"/>
              <a:t>1 Cor 1:10</a:t>
            </a:r>
            <a:r>
              <a:rPr lang="en-US" sz="3200" dirty="0"/>
              <a:t>- </a:t>
            </a:r>
            <a:r>
              <a:rPr lang="en-US" sz="3200" b="1" i="1" dirty="0"/>
              <a:t>Now I exhort you, brethren, by the name of our Lord Jesus Christ, that you all agree and that there be no divisions among you, but that you be made complete in the same mind and in the same judgment.</a:t>
            </a:r>
            <a:r>
              <a:rPr lang="en-US" dirty="0"/>
              <a:t> </a:t>
            </a:r>
          </a:p>
        </p:txBody>
      </p:sp>
    </p:spTree>
    <p:extLst>
      <p:ext uri="{BB962C8B-B14F-4D97-AF65-F5344CB8AC3E}">
        <p14:creationId xmlns:p14="http://schemas.microsoft.com/office/powerpoint/2010/main" val="2725881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7FCBE6B-B673-42BF-9BED-5F63E1FC9186}"/>
              </a:ext>
            </a:extLst>
          </p:cNvPr>
          <p:cNvSpPr>
            <a:spLocks noGrp="1"/>
          </p:cNvSpPr>
          <p:nvPr>
            <p:ph idx="1"/>
          </p:nvPr>
        </p:nvSpPr>
        <p:spPr>
          <a:xfrm>
            <a:off x="266007" y="654341"/>
            <a:ext cx="8628611" cy="5987528"/>
          </a:xfrm>
        </p:spPr>
        <p:txBody>
          <a:bodyPr>
            <a:normAutofit lnSpcReduction="10000"/>
          </a:bodyPr>
          <a:lstStyle/>
          <a:p>
            <a:r>
              <a:rPr lang="en-US" sz="3600" u="sng" dirty="0" err="1"/>
              <a:t>Deut</a:t>
            </a:r>
            <a:r>
              <a:rPr lang="en-US" sz="3600" u="sng" dirty="0"/>
              <a:t> 4:2-3</a:t>
            </a:r>
            <a:r>
              <a:rPr lang="en-US" sz="3600" dirty="0"/>
              <a:t> - </a:t>
            </a:r>
            <a:r>
              <a:rPr lang="en-US" sz="3600" b="1" i="1" dirty="0"/>
              <a:t>2 “You shall not add to the word which I am commanding you, nor take away from it, that you may keep the commandments of the Lord your God which I command you. </a:t>
            </a:r>
            <a:r>
              <a:rPr lang="en-US" sz="3600" dirty="0"/>
              <a:t>NASU</a:t>
            </a:r>
          </a:p>
          <a:p>
            <a:r>
              <a:rPr lang="en-US" sz="3600" u="sng" dirty="0" err="1"/>
              <a:t>Deut</a:t>
            </a:r>
            <a:r>
              <a:rPr lang="en-US" sz="3600" u="sng" dirty="0"/>
              <a:t> 12:32</a:t>
            </a:r>
            <a:r>
              <a:rPr lang="en-US" sz="3600" dirty="0"/>
              <a:t> - </a:t>
            </a:r>
            <a:r>
              <a:rPr lang="en-US" sz="3600" b="1" i="1" dirty="0"/>
              <a:t>32 "So be careful to obey all the commands I give you. You must not add anything to them or subtract anything from them. </a:t>
            </a:r>
            <a:r>
              <a:rPr lang="en-US" sz="3600" dirty="0"/>
              <a:t>Holy Bible, New Living Translation.</a:t>
            </a:r>
          </a:p>
          <a:p>
            <a:endParaRPr lang="en-US" dirty="0"/>
          </a:p>
        </p:txBody>
      </p:sp>
    </p:spTree>
    <p:extLst>
      <p:ext uri="{BB962C8B-B14F-4D97-AF65-F5344CB8AC3E}">
        <p14:creationId xmlns:p14="http://schemas.microsoft.com/office/powerpoint/2010/main" val="592501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06B96A-6F36-4EE2-B5A5-17AF253A940D}"/>
              </a:ext>
            </a:extLst>
          </p:cNvPr>
          <p:cNvSpPr>
            <a:spLocks noGrp="1"/>
          </p:cNvSpPr>
          <p:nvPr>
            <p:ph type="title"/>
          </p:nvPr>
        </p:nvSpPr>
        <p:spPr/>
        <p:txBody>
          <a:bodyPr>
            <a:normAutofit fontScale="90000"/>
          </a:bodyPr>
          <a:lstStyle/>
          <a:p>
            <a:pPr algn="ctr"/>
            <a:r>
              <a:rPr lang="en-US" b="1" dirty="0">
                <a:effectLst>
                  <a:outerShdw blurRad="38100" dist="38100" dir="2700000" algn="tl">
                    <a:srgbClr val="000000">
                      <a:alpha val="43137"/>
                    </a:srgbClr>
                  </a:outerShdw>
                </a:effectLst>
              </a:rPr>
              <a:t>There was a collection or giving</a:t>
            </a:r>
          </a:p>
        </p:txBody>
      </p:sp>
      <p:sp>
        <p:nvSpPr>
          <p:cNvPr id="3" name="Content Placeholder 2">
            <a:extLst>
              <a:ext uri="{FF2B5EF4-FFF2-40B4-BE49-F238E27FC236}">
                <a16:creationId xmlns:a16="http://schemas.microsoft.com/office/drawing/2014/main" xmlns="" id="{4F025740-47FD-4E9A-88EF-6474EBD9AF9C}"/>
              </a:ext>
            </a:extLst>
          </p:cNvPr>
          <p:cNvSpPr>
            <a:spLocks noGrp="1"/>
          </p:cNvSpPr>
          <p:nvPr>
            <p:ph idx="1"/>
          </p:nvPr>
        </p:nvSpPr>
        <p:spPr/>
        <p:txBody>
          <a:bodyPr>
            <a:normAutofit/>
          </a:bodyPr>
          <a:lstStyle/>
          <a:p>
            <a:r>
              <a:rPr lang="en-US" u="sng" dirty="0"/>
              <a:t>1 Cor 16:1-2</a:t>
            </a:r>
            <a:r>
              <a:rPr lang="en-US" dirty="0"/>
              <a:t> - </a:t>
            </a:r>
            <a:r>
              <a:rPr lang="en-US" b="1" i="1" dirty="0"/>
              <a:t>Now concerning the collection for the saints, as I directed the churches of Galatia, so do you also. 2 On the first day of every week each one of you is to put aside and save, as he may prosper, so that no collections be made when I come.</a:t>
            </a:r>
          </a:p>
          <a:p>
            <a:r>
              <a:rPr lang="en-US" u="sng" dirty="0"/>
              <a:t>2 Corinthians 8:7</a:t>
            </a:r>
            <a:r>
              <a:rPr lang="en-US" dirty="0"/>
              <a:t> - </a:t>
            </a:r>
            <a:r>
              <a:rPr lang="en-US" b="1" i="1" dirty="0"/>
              <a:t>7 But just as you excel in everything — in faith, in speech, in knowledge, in complete earnestness and in your love for us — see that you also excel in this grace of giving.</a:t>
            </a:r>
            <a:r>
              <a:rPr lang="en-US" dirty="0"/>
              <a:t> NIV </a:t>
            </a:r>
          </a:p>
        </p:txBody>
      </p:sp>
    </p:spTree>
    <p:extLst>
      <p:ext uri="{BB962C8B-B14F-4D97-AF65-F5344CB8AC3E}">
        <p14:creationId xmlns:p14="http://schemas.microsoft.com/office/powerpoint/2010/main" val="1992599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AA58EE-BBC5-4C42-BAEE-4070333C22E4}"/>
              </a:ext>
            </a:extLst>
          </p:cNvPr>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rPr>
              <a:t>Observed the Lord’s Supper - </a:t>
            </a:r>
          </a:p>
        </p:txBody>
      </p:sp>
      <p:sp>
        <p:nvSpPr>
          <p:cNvPr id="3" name="Content Placeholder 2">
            <a:extLst>
              <a:ext uri="{FF2B5EF4-FFF2-40B4-BE49-F238E27FC236}">
                <a16:creationId xmlns:a16="http://schemas.microsoft.com/office/drawing/2014/main" xmlns="" id="{17AA164F-A8AF-46FD-96DB-9EBAEFF7520A}"/>
              </a:ext>
            </a:extLst>
          </p:cNvPr>
          <p:cNvSpPr>
            <a:spLocks noGrp="1"/>
          </p:cNvSpPr>
          <p:nvPr>
            <p:ph idx="1"/>
          </p:nvPr>
        </p:nvSpPr>
        <p:spPr>
          <a:xfrm>
            <a:off x="257694" y="3429000"/>
            <a:ext cx="8628611" cy="2419204"/>
          </a:xfrm>
        </p:spPr>
        <p:txBody>
          <a:bodyPr/>
          <a:lstStyle/>
          <a:p>
            <a:r>
              <a:rPr lang="en-US" u="sng" dirty="0"/>
              <a:t>Acts 20:7</a:t>
            </a:r>
            <a:r>
              <a:rPr lang="en-US" dirty="0"/>
              <a:t> - </a:t>
            </a:r>
            <a:r>
              <a:rPr lang="en-US" b="1" i="1" dirty="0"/>
              <a:t>7  On the first day of the week, when we were gathered together to break bread, Paul talked with them, intending to depart on the next day, and he prolonged his speech until midnight. </a:t>
            </a:r>
            <a:r>
              <a:rPr lang="en-US" dirty="0"/>
              <a:t>ESV</a:t>
            </a:r>
          </a:p>
        </p:txBody>
      </p:sp>
    </p:spTree>
    <p:extLst>
      <p:ext uri="{BB962C8B-B14F-4D97-AF65-F5344CB8AC3E}">
        <p14:creationId xmlns:p14="http://schemas.microsoft.com/office/powerpoint/2010/main" val="3982305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44BE92D-F5E7-4F87-9340-459C84E155A0}"/>
              </a:ext>
            </a:extLst>
          </p:cNvPr>
          <p:cNvSpPr>
            <a:spLocks noGrp="1"/>
          </p:cNvSpPr>
          <p:nvPr>
            <p:ph idx="1"/>
          </p:nvPr>
        </p:nvSpPr>
        <p:spPr>
          <a:xfrm>
            <a:off x="266007" y="327171"/>
            <a:ext cx="8628611" cy="6314698"/>
          </a:xfrm>
          <a:solidFill>
            <a:srgbClr val="663300"/>
          </a:solidFill>
        </p:spPr>
        <p:txBody>
          <a:bodyPr>
            <a:normAutofit lnSpcReduction="10000"/>
          </a:bodyPr>
          <a:lstStyle/>
          <a:p>
            <a:r>
              <a:rPr lang="en-US" u="sng" dirty="0"/>
              <a:t>1 Corinthians 11:17-22</a:t>
            </a:r>
            <a:r>
              <a:rPr lang="en-US" dirty="0"/>
              <a:t> - </a:t>
            </a:r>
            <a:r>
              <a:rPr lang="en-US" b="1" i="1" dirty="0"/>
              <a:t>17 But in giving this instruction, I do not praise you, because you come together not for the better but for the worse. 18 For, in the first place, when you come together as a church, I hear that divisions exist among you; and in part I believe it. 19 For there must also be factions among you, so that those who are approved may become evident among you. 20 Therefore when you meet together, it is not to eat the Lord's Supper, 21 for in your eating each one takes his own supper first; and one is hungry and another is drunk. 22 What! Do you not have houses in which to eat and drink? Or do you despise the church of God and shame those who have nothing? What shall I say to you? Shall I praise you? In this I will not praise you.</a:t>
            </a:r>
            <a:r>
              <a:rPr lang="en-US" dirty="0"/>
              <a:t> </a:t>
            </a:r>
          </a:p>
        </p:txBody>
      </p:sp>
    </p:spTree>
    <p:extLst>
      <p:ext uri="{BB962C8B-B14F-4D97-AF65-F5344CB8AC3E}">
        <p14:creationId xmlns:p14="http://schemas.microsoft.com/office/powerpoint/2010/main" val="717589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around a table with food&#10;&#10;Description generated with very high confidence">
            <a:extLst>
              <a:ext uri="{FF2B5EF4-FFF2-40B4-BE49-F238E27FC236}">
                <a16:creationId xmlns:a16="http://schemas.microsoft.com/office/drawing/2014/main" xmlns="" id="{B3429216-86BF-4153-B429-6FB8A106DA3C}"/>
              </a:ext>
            </a:extLst>
          </p:cNvPr>
          <p:cNvPicPr>
            <a:picLocks noChangeAspect="1"/>
          </p:cNvPicPr>
          <p:nvPr/>
        </p:nvPicPr>
        <p:blipFill rotWithShape="1">
          <a:blip r:embed="rId2">
            <a:extLst>
              <a:ext uri="{28A0092B-C50C-407E-A947-70E740481C1C}">
                <a14:useLocalDpi xmlns:a14="http://schemas.microsoft.com/office/drawing/2010/main" val="0"/>
              </a:ext>
            </a:extLst>
          </a:blip>
          <a:srcRect b="38125"/>
          <a:stretch/>
        </p:blipFill>
        <p:spPr>
          <a:xfrm>
            <a:off x="20" y="10"/>
            <a:ext cx="9143980" cy="6857990"/>
          </a:xfrm>
          <a:prstGeom prst="rect">
            <a:avLst/>
          </a:prstGeom>
        </p:spPr>
      </p:pic>
    </p:spTree>
    <p:extLst>
      <p:ext uri="{BB962C8B-B14F-4D97-AF65-F5344CB8AC3E}">
        <p14:creationId xmlns:p14="http://schemas.microsoft.com/office/powerpoint/2010/main" val="1384192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D97BDA-401B-49B0-8DB8-E6BD49BEEF6C}"/>
              </a:ext>
            </a:extLst>
          </p:cNvPr>
          <p:cNvSpPr>
            <a:spLocks noGrp="1"/>
          </p:cNvSpPr>
          <p:nvPr>
            <p:ph type="title"/>
          </p:nvPr>
        </p:nvSpPr>
        <p:spPr/>
        <p:txBody>
          <a:bodyPr>
            <a:normAutofit/>
          </a:bodyPr>
          <a:lstStyle/>
          <a:p>
            <a:r>
              <a:rPr lang="en-US" sz="5400" b="1" dirty="0">
                <a:effectLst>
                  <a:outerShdw blurRad="38100" dist="38100" dir="2700000" algn="tl">
                    <a:srgbClr val="000000">
                      <a:alpha val="43137"/>
                    </a:srgbClr>
                  </a:outerShdw>
                </a:effectLst>
              </a:rPr>
              <a:t>Prayed together</a:t>
            </a:r>
            <a:r>
              <a:rPr lang="en-US" sz="5400" dirty="0">
                <a:effectLst>
                  <a:outerShdw blurRad="38100" dist="38100" dir="2700000" algn="tl">
                    <a:srgbClr val="000000">
                      <a:alpha val="43137"/>
                    </a:srgbClr>
                  </a:outerShdw>
                </a:effectLst>
              </a:rPr>
              <a:t>. </a:t>
            </a:r>
          </a:p>
        </p:txBody>
      </p:sp>
      <p:sp>
        <p:nvSpPr>
          <p:cNvPr id="3" name="Content Placeholder 2">
            <a:extLst>
              <a:ext uri="{FF2B5EF4-FFF2-40B4-BE49-F238E27FC236}">
                <a16:creationId xmlns:a16="http://schemas.microsoft.com/office/drawing/2014/main" xmlns="" id="{C47117CD-67A7-4F63-9D1D-932E4EB62CFB}"/>
              </a:ext>
            </a:extLst>
          </p:cNvPr>
          <p:cNvSpPr>
            <a:spLocks noGrp="1"/>
          </p:cNvSpPr>
          <p:nvPr>
            <p:ph idx="1"/>
          </p:nvPr>
        </p:nvSpPr>
        <p:spPr/>
        <p:txBody>
          <a:bodyPr/>
          <a:lstStyle/>
          <a:p>
            <a:r>
              <a:rPr lang="en-US" sz="3600" u="sng" dirty="0"/>
              <a:t>1 Timothy 2:1-3</a:t>
            </a:r>
            <a:r>
              <a:rPr lang="en-US" sz="3600" dirty="0"/>
              <a:t> - </a:t>
            </a:r>
            <a:r>
              <a:rPr lang="en-US" sz="3600" b="1" i="1" dirty="0"/>
              <a:t>I urge you, first of all, to pray for all people. As you make your requests, plead for God's mercy upon them, and give thanks. 2 Pray this way for kings and all others who are in authority, so that we can live in peace and quietness, in godliness and dignity.</a:t>
            </a:r>
            <a:r>
              <a:rPr lang="en-US" sz="3600" dirty="0"/>
              <a:t> NLT</a:t>
            </a:r>
          </a:p>
          <a:p>
            <a:endParaRPr lang="en-US" dirty="0"/>
          </a:p>
        </p:txBody>
      </p:sp>
    </p:spTree>
    <p:extLst>
      <p:ext uri="{BB962C8B-B14F-4D97-AF65-F5344CB8AC3E}">
        <p14:creationId xmlns:p14="http://schemas.microsoft.com/office/powerpoint/2010/main" val="3496164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B48520-58F8-431C-9B8F-20ED21760099}"/>
              </a:ext>
            </a:extLst>
          </p:cNvPr>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Sang praises to God. </a:t>
            </a:r>
          </a:p>
        </p:txBody>
      </p:sp>
      <p:sp>
        <p:nvSpPr>
          <p:cNvPr id="3" name="Content Placeholder 2">
            <a:extLst>
              <a:ext uri="{FF2B5EF4-FFF2-40B4-BE49-F238E27FC236}">
                <a16:creationId xmlns:a16="http://schemas.microsoft.com/office/drawing/2014/main" xmlns="" id="{E1777EB4-147F-43F2-A32B-BC7AE386348C}"/>
              </a:ext>
            </a:extLst>
          </p:cNvPr>
          <p:cNvSpPr>
            <a:spLocks noGrp="1"/>
          </p:cNvSpPr>
          <p:nvPr>
            <p:ph idx="1"/>
          </p:nvPr>
        </p:nvSpPr>
        <p:spPr>
          <a:xfrm>
            <a:off x="266007" y="1652631"/>
            <a:ext cx="8628611" cy="4989238"/>
          </a:xfrm>
        </p:spPr>
        <p:txBody>
          <a:bodyPr/>
          <a:lstStyle/>
          <a:p>
            <a:r>
              <a:rPr lang="en-US" dirty="0"/>
              <a:t>(I owe you a lesson on this subject) </a:t>
            </a:r>
            <a:r>
              <a:rPr lang="en-US" u="sng" dirty="0"/>
              <a:t>1 Corinthians 14:26</a:t>
            </a:r>
            <a:r>
              <a:rPr lang="en-US" dirty="0"/>
              <a:t>- </a:t>
            </a:r>
            <a:r>
              <a:rPr lang="en-US" b="1" i="1" dirty="0"/>
              <a:t>26 What then, brothers? When you come together, each one has a hymn, a lesson, a revelation, a tongue, or an interpretation. Let all things be done for building up.</a:t>
            </a:r>
            <a:r>
              <a:rPr lang="en-US" dirty="0"/>
              <a:t> ESV</a:t>
            </a:r>
          </a:p>
          <a:p>
            <a:r>
              <a:rPr lang="en-US" u="sng" dirty="0"/>
              <a:t>Colossians 3:16</a:t>
            </a:r>
            <a:r>
              <a:rPr lang="en-US" dirty="0"/>
              <a:t>- </a:t>
            </a:r>
            <a:r>
              <a:rPr lang="en-US" b="1" i="1" dirty="0"/>
              <a:t>Let the word of Christ richly dwell within you, with all wisdom teaching and admonishing one another with psalms and hymns and spiritual songs, singing with thankfulness in your hearts to God</a:t>
            </a:r>
            <a:r>
              <a:rPr lang="en-US" dirty="0"/>
              <a:t>.</a:t>
            </a:r>
          </a:p>
        </p:txBody>
      </p:sp>
    </p:spTree>
    <p:extLst>
      <p:ext uri="{BB962C8B-B14F-4D97-AF65-F5344CB8AC3E}">
        <p14:creationId xmlns:p14="http://schemas.microsoft.com/office/powerpoint/2010/main" val="2185980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65B937-FCBB-4FF6-9157-05990919E284}"/>
              </a:ext>
            </a:extLst>
          </p:cNvPr>
          <p:cNvSpPr>
            <a:spLocks noGrp="1"/>
          </p:cNvSpPr>
          <p:nvPr>
            <p:ph type="title"/>
          </p:nvPr>
        </p:nvSpPr>
        <p:spPr/>
        <p:txBody>
          <a:bodyPr>
            <a:noAutofit/>
          </a:bodyPr>
          <a:lstStyle/>
          <a:p>
            <a:r>
              <a:rPr lang="en-US" sz="2800" b="1" dirty="0"/>
              <a:t>The church of the Bible was organized with elders, deacons, evangelists/ministers.</a:t>
            </a:r>
          </a:p>
        </p:txBody>
      </p:sp>
      <p:sp>
        <p:nvSpPr>
          <p:cNvPr id="3" name="Content Placeholder 2">
            <a:extLst>
              <a:ext uri="{FF2B5EF4-FFF2-40B4-BE49-F238E27FC236}">
                <a16:creationId xmlns:a16="http://schemas.microsoft.com/office/drawing/2014/main" xmlns="" id="{7EED55BA-A892-4DEE-8252-8C95E0AE691F}"/>
              </a:ext>
            </a:extLst>
          </p:cNvPr>
          <p:cNvSpPr>
            <a:spLocks noGrp="1"/>
          </p:cNvSpPr>
          <p:nvPr>
            <p:ph idx="1"/>
          </p:nvPr>
        </p:nvSpPr>
        <p:spPr/>
        <p:txBody>
          <a:bodyPr/>
          <a:lstStyle/>
          <a:p>
            <a:r>
              <a:rPr lang="en-US" dirty="0"/>
              <a:t>Jesus is the head of the church.  </a:t>
            </a:r>
            <a:r>
              <a:rPr lang="en-US" u="sng" dirty="0" err="1"/>
              <a:t>Eph</a:t>
            </a:r>
            <a:r>
              <a:rPr lang="en-US" u="sng" dirty="0"/>
              <a:t> 5:22-24</a:t>
            </a:r>
            <a:r>
              <a:rPr lang="en-US" dirty="0"/>
              <a:t> - </a:t>
            </a:r>
            <a:r>
              <a:rPr lang="en-US" b="1" i="1" dirty="0"/>
              <a:t>22 Wives, be subject to your own husbands, as to the Lord. 23 For the husband is the head of the wife, as Christ also is the head of the church, He Himself being the Savior of the body. 24 But as the church is subject to Christ, so also the wives ought to be to their husbands in everything.</a:t>
            </a:r>
            <a:r>
              <a:rPr lang="en-US" dirty="0"/>
              <a:t> NASU </a:t>
            </a:r>
          </a:p>
          <a:p>
            <a:r>
              <a:rPr lang="en-US" u="sng" dirty="0"/>
              <a:t>John 14:15</a:t>
            </a:r>
            <a:r>
              <a:rPr lang="en-US" dirty="0"/>
              <a:t> – </a:t>
            </a:r>
            <a:r>
              <a:rPr lang="en-US" b="1" i="1" dirty="0"/>
              <a:t>“If you love me you will keep my commandments.”</a:t>
            </a:r>
            <a:r>
              <a:rPr lang="en-US" dirty="0"/>
              <a:t> </a:t>
            </a:r>
          </a:p>
        </p:txBody>
      </p:sp>
    </p:spTree>
    <p:extLst>
      <p:ext uri="{BB962C8B-B14F-4D97-AF65-F5344CB8AC3E}">
        <p14:creationId xmlns:p14="http://schemas.microsoft.com/office/powerpoint/2010/main" val="21173871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615610-0FEE-48DC-8EE4-31EB8AFF12EA}"/>
              </a:ext>
            </a:extLst>
          </p:cNvPr>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rPr>
              <a:t>Locally, the church was to have Elders -</a:t>
            </a:r>
          </a:p>
        </p:txBody>
      </p:sp>
      <p:sp>
        <p:nvSpPr>
          <p:cNvPr id="3" name="Content Placeholder 2">
            <a:extLst>
              <a:ext uri="{FF2B5EF4-FFF2-40B4-BE49-F238E27FC236}">
                <a16:creationId xmlns:a16="http://schemas.microsoft.com/office/drawing/2014/main" xmlns="" id="{BF9A6802-D0A0-460C-9920-3AD3A58FE00C}"/>
              </a:ext>
            </a:extLst>
          </p:cNvPr>
          <p:cNvSpPr>
            <a:spLocks noGrp="1"/>
          </p:cNvSpPr>
          <p:nvPr>
            <p:ph idx="1"/>
          </p:nvPr>
        </p:nvSpPr>
        <p:spPr>
          <a:xfrm>
            <a:off x="266007" y="1661020"/>
            <a:ext cx="8628611" cy="4980849"/>
          </a:xfrm>
        </p:spPr>
        <p:txBody>
          <a:bodyPr>
            <a:normAutofit fontScale="85000" lnSpcReduction="20000"/>
          </a:bodyPr>
          <a:lstStyle/>
          <a:p>
            <a:r>
              <a:rPr lang="en-US" u="sng" dirty="0"/>
              <a:t>1 Tim 3:1-7</a:t>
            </a:r>
            <a:r>
              <a:rPr lang="en-US" dirty="0"/>
              <a:t> - </a:t>
            </a:r>
            <a:r>
              <a:rPr lang="en-US" b="1" i="1" dirty="0"/>
              <a:t>This is a trustworthy saying: "If someone aspires to be an elder, he desires an honorable position." 2 So an elder must be a man whose life is above reproach. He must be faithful to his wife. He must exercise self-control, live wisely, and have a good reputation. He must enjoy having guests in his home, and he must be able to teach. 3 He must not be a heavy drinker or be violent. He must be gentle, not quarrelsome, and not love money. 4 He must manage his own family well, having children who respect and obey him. 5 For if a man cannot manage his own household, how can he take care of God's church? 6 An elder must not be a new believer, because he might become proud, and the devil would cause him to fall. 7 Also, people outside the church must speak well of him so that he will not be disgraced and fall into the devil's trap.</a:t>
            </a:r>
            <a:r>
              <a:rPr lang="en-US" dirty="0"/>
              <a:t> Holy Bible, New Living Translation.</a:t>
            </a:r>
          </a:p>
        </p:txBody>
      </p:sp>
    </p:spTree>
    <p:extLst>
      <p:ext uri="{BB962C8B-B14F-4D97-AF65-F5344CB8AC3E}">
        <p14:creationId xmlns:p14="http://schemas.microsoft.com/office/powerpoint/2010/main" val="2867494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5E51D6-A415-4018-9763-928F63C720FC}"/>
              </a:ext>
            </a:extLst>
          </p:cNvPr>
          <p:cNvSpPr>
            <a:spLocks noGrp="1"/>
          </p:cNvSpPr>
          <p:nvPr>
            <p:ph type="title"/>
          </p:nvPr>
        </p:nvSpPr>
        <p:spPr>
          <a:xfrm>
            <a:off x="257694" y="216131"/>
            <a:ext cx="8628611" cy="6461505"/>
          </a:xfrm>
        </p:spPr>
        <p:txBody>
          <a:bodyPr/>
          <a:lstStyle/>
          <a:p>
            <a:pPr algn="ctr"/>
            <a:r>
              <a:rPr lang="en-US" dirty="0"/>
              <a:t>These men were called </a:t>
            </a:r>
            <a:br>
              <a:rPr lang="en-US" dirty="0"/>
            </a:br>
            <a:r>
              <a:rPr lang="en-US" b="1" dirty="0"/>
              <a:t>elders</a:t>
            </a:r>
            <a:r>
              <a:rPr lang="en-US" dirty="0"/>
              <a:t>, </a:t>
            </a:r>
            <a:r>
              <a:rPr lang="en-US" b="1" dirty="0"/>
              <a:t>bishops</a:t>
            </a:r>
            <a:r>
              <a:rPr lang="en-US" dirty="0"/>
              <a:t>, </a:t>
            </a:r>
            <a:r>
              <a:rPr lang="en-US" b="1" dirty="0"/>
              <a:t>presbyters</a:t>
            </a:r>
            <a:r>
              <a:rPr lang="en-US" dirty="0"/>
              <a:t>, </a:t>
            </a:r>
            <a:r>
              <a:rPr lang="en-US" b="1" dirty="0"/>
              <a:t>overseers</a:t>
            </a:r>
            <a:r>
              <a:rPr lang="en-US" dirty="0"/>
              <a:t>, </a:t>
            </a:r>
            <a:r>
              <a:rPr lang="en-US" b="1" dirty="0"/>
              <a:t>pastors, and shepherds</a:t>
            </a:r>
            <a:r>
              <a:rPr lang="en-US" dirty="0"/>
              <a:t>. </a:t>
            </a:r>
          </a:p>
        </p:txBody>
      </p:sp>
    </p:spTree>
    <p:extLst>
      <p:ext uri="{BB962C8B-B14F-4D97-AF65-F5344CB8AC3E}">
        <p14:creationId xmlns:p14="http://schemas.microsoft.com/office/powerpoint/2010/main" val="1341647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368EF5B-E219-4BF5-90C8-DA7932BC4EBF}"/>
              </a:ext>
            </a:extLst>
          </p:cNvPr>
          <p:cNvSpPr>
            <a:spLocks noGrp="1"/>
          </p:cNvSpPr>
          <p:nvPr>
            <p:ph idx="1"/>
          </p:nvPr>
        </p:nvSpPr>
        <p:spPr>
          <a:xfrm>
            <a:off x="266007" y="612396"/>
            <a:ext cx="8628611" cy="5704514"/>
          </a:xfrm>
          <a:solidFill>
            <a:srgbClr val="663300"/>
          </a:solidFill>
        </p:spPr>
        <p:txBody>
          <a:bodyPr>
            <a:normAutofit/>
          </a:bodyPr>
          <a:lstStyle/>
          <a:p>
            <a:r>
              <a:rPr lang="en-US" u="sng" dirty="0"/>
              <a:t>Ephesians 4:1-6</a:t>
            </a:r>
            <a:r>
              <a:rPr lang="en-US" dirty="0"/>
              <a:t> - </a:t>
            </a:r>
            <a:r>
              <a:rPr lang="en-US" b="1" i="1" dirty="0"/>
              <a:t>Therefore I, the prisoner of the Lord, implore you to walk in a manner worthy of the calling with which you have been called, 2 with all humility and gentleness, with patience, showing tolerance for one another in love, 3 being diligent to preserve the unity of the Spirit in the bond of peace. 4 There is one body and one Spirit, just as also you were called in one hope of your calling; 5 one Lord, one faith, one baptism, 6 one God and Father of all who is over all and through all and in all.</a:t>
            </a:r>
            <a:r>
              <a:rPr lang="en-US" dirty="0"/>
              <a:t> </a:t>
            </a:r>
          </a:p>
        </p:txBody>
      </p:sp>
    </p:spTree>
    <p:extLst>
      <p:ext uri="{BB962C8B-B14F-4D97-AF65-F5344CB8AC3E}">
        <p14:creationId xmlns:p14="http://schemas.microsoft.com/office/powerpoint/2010/main" val="2872220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4B3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earing a suit and tie&#10;&#10;Description generated with very high confidence">
            <a:extLst>
              <a:ext uri="{FF2B5EF4-FFF2-40B4-BE49-F238E27FC236}">
                <a16:creationId xmlns:a16="http://schemas.microsoft.com/office/drawing/2014/main" xmlns="" id="{2493A8EF-D1A6-4CF7-93F5-974BA5769C4E}"/>
              </a:ext>
            </a:extLst>
          </p:cNvPr>
          <p:cNvPicPr>
            <a:picLocks noChangeAspect="1"/>
          </p:cNvPicPr>
          <p:nvPr/>
        </p:nvPicPr>
        <p:blipFill rotWithShape="1">
          <a:blip r:embed="rId2"/>
          <a:srcRect b="8875"/>
          <a:stretch/>
        </p:blipFill>
        <p:spPr>
          <a:xfrm>
            <a:off x="482600" y="643467"/>
            <a:ext cx="8178799" cy="5571066"/>
          </a:xfrm>
          <a:prstGeom prst="rect">
            <a:avLst/>
          </a:prstGeom>
        </p:spPr>
      </p:pic>
      <p:sp>
        <p:nvSpPr>
          <p:cNvPr id="11" name="Rectangle 10">
            <a:extLst>
              <a:ext uri="{FF2B5EF4-FFF2-40B4-BE49-F238E27FC236}">
                <a16:creationId xmlns:a16="http://schemas.microsoft.com/office/drawing/2014/main" xmlns=""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721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EE2A9-3C53-43F1-8A4C-633A300CD44D}"/>
              </a:ext>
            </a:extLst>
          </p:cNvPr>
          <p:cNvSpPr>
            <a:spLocks noGrp="1"/>
          </p:cNvSpPr>
          <p:nvPr>
            <p:ph type="title"/>
          </p:nvPr>
        </p:nvSpPr>
        <p:spPr/>
        <p:txBody>
          <a:bodyPr>
            <a:normAutofit fontScale="90000"/>
          </a:bodyPr>
          <a:lstStyle/>
          <a:p>
            <a:pPr algn="ctr"/>
            <a:r>
              <a:rPr lang="en-US" b="1" dirty="0">
                <a:effectLst>
                  <a:outerShdw blurRad="38100" dist="38100" dir="2700000" algn="tl">
                    <a:srgbClr val="000000">
                      <a:alpha val="43137"/>
                    </a:srgbClr>
                  </a:outerShdw>
                </a:effectLst>
              </a:rPr>
              <a:t>The headquarters of the church is where Jesus is – in Heaven. </a:t>
            </a:r>
          </a:p>
        </p:txBody>
      </p:sp>
      <p:pic>
        <p:nvPicPr>
          <p:cNvPr id="4" name="Picture 3">
            <a:extLst>
              <a:ext uri="{FF2B5EF4-FFF2-40B4-BE49-F238E27FC236}">
                <a16:creationId xmlns:a16="http://schemas.microsoft.com/office/drawing/2014/main" xmlns="" id="{38EFF665-B76B-4854-9DEF-8146FEF41EA2}"/>
              </a:ext>
            </a:extLst>
          </p:cNvPr>
          <p:cNvPicPr>
            <a:picLocks noChangeAspect="1"/>
          </p:cNvPicPr>
          <p:nvPr/>
        </p:nvPicPr>
        <p:blipFill>
          <a:blip r:embed="rId2"/>
          <a:stretch>
            <a:fillRect/>
          </a:stretch>
        </p:blipFill>
        <p:spPr>
          <a:xfrm>
            <a:off x="257694" y="2197916"/>
            <a:ext cx="3631122" cy="3631122"/>
          </a:xfrm>
          <a:prstGeom prst="rect">
            <a:avLst/>
          </a:prstGeom>
        </p:spPr>
      </p:pic>
      <p:pic>
        <p:nvPicPr>
          <p:cNvPr id="5" name="Picture 4">
            <a:extLst>
              <a:ext uri="{FF2B5EF4-FFF2-40B4-BE49-F238E27FC236}">
                <a16:creationId xmlns:a16="http://schemas.microsoft.com/office/drawing/2014/main" xmlns="" id="{36EF3E8C-9D9B-42F8-A78E-6847F3E75066}"/>
              </a:ext>
            </a:extLst>
          </p:cNvPr>
          <p:cNvPicPr>
            <a:picLocks noChangeAspect="1"/>
          </p:cNvPicPr>
          <p:nvPr/>
        </p:nvPicPr>
        <p:blipFill>
          <a:blip r:embed="rId3"/>
          <a:stretch>
            <a:fillRect/>
          </a:stretch>
        </p:blipFill>
        <p:spPr>
          <a:xfrm>
            <a:off x="4314305" y="2298977"/>
            <a:ext cx="4572000" cy="3429000"/>
          </a:xfrm>
          <a:prstGeom prst="rect">
            <a:avLst/>
          </a:prstGeom>
        </p:spPr>
      </p:pic>
    </p:spTree>
    <p:extLst>
      <p:ext uri="{BB962C8B-B14F-4D97-AF65-F5344CB8AC3E}">
        <p14:creationId xmlns:p14="http://schemas.microsoft.com/office/powerpoint/2010/main" val="27008674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6637AB-DE2F-4D52-8EED-AD99854A2126}"/>
              </a:ext>
            </a:extLst>
          </p:cNvPr>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rPr>
              <a:t>The original church was given no particular name. </a:t>
            </a:r>
            <a:endParaRPr lang="en-US" dirty="0"/>
          </a:p>
        </p:txBody>
      </p:sp>
      <p:sp>
        <p:nvSpPr>
          <p:cNvPr id="3" name="Content Placeholder 2">
            <a:extLst>
              <a:ext uri="{FF2B5EF4-FFF2-40B4-BE49-F238E27FC236}">
                <a16:creationId xmlns:a16="http://schemas.microsoft.com/office/drawing/2014/main" xmlns="" id="{D09FDA75-D17F-4A25-B3B8-B9667E2421E5}"/>
              </a:ext>
            </a:extLst>
          </p:cNvPr>
          <p:cNvSpPr>
            <a:spLocks noGrp="1"/>
          </p:cNvSpPr>
          <p:nvPr>
            <p:ph idx="1"/>
          </p:nvPr>
        </p:nvSpPr>
        <p:spPr>
          <a:xfrm>
            <a:off x="257694" y="3078759"/>
            <a:ext cx="8628611" cy="3296875"/>
          </a:xfrm>
        </p:spPr>
        <p:txBody>
          <a:bodyPr/>
          <a:lstStyle/>
          <a:p>
            <a:r>
              <a:rPr lang="en-US" sz="3600" b="1" dirty="0"/>
              <a:t>Denomination</a:t>
            </a:r>
            <a:r>
              <a:rPr lang="en-US" sz="3600" dirty="0"/>
              <a:t> – from the Latin </a:t>
            </a:r>
            <a:r>
              <a:rPr lang="en-US" sz="3600" b="1" u="sng" dirty="0" err="1"/>
              <a:t>denomin</a:t>
            </a:r>
            <a:r>
              <a:rPr lang="en-US" sz="3600" dirty="0"/>
              <a:t> – means to name a name.</a:t>
            </a:r>
          </a:p>
          <a:p>
            <a:r>
              <a:rPr lang="en-US" sz="3600" dirty="0"/>
              <a:t>Here’s the definition – “a naming, act of giving a name to, to name a name.”</a:t>
            </a:r>
          </a:p>
          <a:p>
            <a:endParaRPr lang="en-US" dirty="0"/>
          </a:p>
          <a:p>
            <a:endParaRPr lang="en-US" dirty="0"/>
          </a:p>
        </p:txBody>
      </p:sp>
    </p:spTree>
    <p:extLst>
      <p:ext uri="{BB962C8B-B14F-4D97-AF65-F5344CB8AC3E}">
        <p14:creationId xmlns:p14="http://schemas.microsoft.com/office/powerpoint/2010/main" val="2028715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3ED4370-6094-4094-A469-249737D9868E}"/>
              </a:ext>
            </a:extLst>
          </p:cNvPr>
          <p:cNvSpPr>
            <a:spLocks noGrp="1"/>
          </p:cNvSpPr>
          <p:nvPr>
            <p:ph idx="1"/>
          </p:nvPr>
        </p:nvSpPr>
        <p:spPr>
          <a:xfrm>
            <a:off x="266007" y="503339"/>
            <a:ext cx="8628611" cy="6138530"/>
          </a:xfrm>
        </p:spPr>
        <p:txBody>
          <a:bodyPr>
            <a:normAutofit lnSpcReduction="10000"/>
          </a:bodyPr>
          <a:lstStyle/>
          <a:p>
            <a:r>
              <a:rPr lang="en-US" dirty="0"/>
              <a:t>It’s called the church, the body, the church of God, churches of Christ salute you, Christ’s body… the bride of Christ.  The members of the church were simply called Christians. </a:t>
            </a:r>
          </a:p>
          <a:p>
            <a:r>
              <a:rPr lang="en-US" u="sng" dirty="0"/>
              <a:t>Acts 11:26</a:t>
            </a:r>
            <a:r>
              <a:rPr lang="en-US" dirty="0"/>
              <a:t> - </a:t>
            </a:r>
            <a:r>
              <a:rPr lang="en-US" b="1" i="1" dirty="0"/>
              <a:t>26 and when he had found him, he brought him to Antioch. And for an entire year they met with the church and taught considerable numbers; and the disciples were first called Christians in Antioch</a:t>
            </a:r>
            <a:r>
              <a:rPr lang="en-US" dirty="0"/>
              <a:t>. </a:t>
            </a:r>
          </a:p>
          <a:p>
            <a:r>
              <a:rPr lang="en-US" u="sng" dirty="0"/>
              <a:t>Acts 26:28</a:t>
            </a:r>
            <a:r>
              <a:rPr lang="en-US" dirty="0"/>
              <a:t>- </a:t>
            </a:r>
            <a:r>
              <a:rPr lang="en-US" b="1" i="1" dirty="0"/>
              <a:t>28 Agrippa replied to Paul, "In a short time you will persuade me to become a Christian.</a:t>
            </a:r>
            <a:r>
              <a:rPr lang="en-US" dirty="0"/>
              <a:t>" </a:t>
            </a:r>
          </a:p>
          <a:p>
            <a:r>
              <a:rPr lang="en-US" u="sng" dirty="0"/>
              <a:t>1 Peter 4:16</a:t>
            </a:r>
            <a:r>
              <a:rPr lang="en-US" dirty="0"/>
              <a:t> - </a:t>
            </a:r>
            <a:r>
              <a:rPr lang="en-US" b="1" i="1" dirty="0"/>
              <a:t>16 but if anyone suffers as a Christian, he is not to be ashamed, but is to glorify God in this name</a:t>
            </a:r>
            <a:r>
              <a:rPr lang="en-US" dirty="0"/>
              <a:t>. </a:t>
            </a:r>
          </a:p>
          <a:p>
            <a:endParaRPr lang="en-US" dirty="0"/>
          </a:p>
        </p:txBody>
      </p:sp>
    </p:spTree>
    <p:extLst>
      <p:ext uri="{BB962C8B-B14F-4D97-AF65-F5344CB8AC3E}">
        <p14:creationId xmlns:p14="http://schemas.microsoft.com/office/powerpoint/2010/main" val="4049749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E4607C-7616-4EEF-BE14-29596B82B101}"/>
              </a:ext>
            </a:extLst>
          </p:cNvPr>
          <p:cNvSpPr>
            <a:spLocks noGrp="1"/>
          </p:cNvSpPr>
          <p:nvPr>
            <p:ph type="title"/>
          </p:nvPr>
        </p:nvSpPr>
        <p:spPr>
          <a:xfrm>
            <a:off x="257694" y="216131"/>
            <a:ext cx="8628611" cy="6444727"/>
          </a:xfrm>
        </p:spPr>
        <p:txBody>
          <a:bodyPr/>
          <a:lstStyle/>
          <a:p>
            <a:pPr algn="ctr"/>
            <a:r>
              <a:rPr lang="en-US" u="sng" dirty="0" err="1"/>
              <a:t>Heb</a:t>
            </a:r>
            <a:r>
              <a:rPr lang="en-US" u="sng" dirty="0"/>
              <a:t> 12:23</a:t>
            </a:r>
            <a:r>
              <a:rPr lang="en-US" dirty="0"/>
              <a:t>- </a:t>
            </a:r>
            <a:r>
              <a:rPr lang="en-US" b="1" i="1" dirty="0"/>
              <a:t>23 to the general assembly and church of the firstborn who are enrolled in heaven</a:t>
            </a:r>
            <a:r>
              <a:rPr lang="en-US" dirty="0"/>
              <a:t>… </a:t>
            </a:r>
          </a:p>
        </p:txBody>
      </p:sp>
    </p:spTree>
    <p:extLst>
      <p:ext uri="{BB962C8B-B14F-4D97-AF65-F5344CB8AC3E}">
        <p14:creationId xmlns:p14="http://schemas.microsoft.com/office/powerpoint/2010/main" val="3550431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2B84E1-0480-4612-9AEA-0F6C9FBA44D8}"/>
              </a:ext>
            </a:extLst>
          </p:cNvPr>
          <p:cNvSpPr>
            <a:spLocks noGrp="1"/>
          </p:cNvSpPr>
          <p:nvPr>
            <p:ph type="title"/>
          </p:nvPr>
        </p:nvSpPr>
        <p:spPr/>
        <p:txBody>
          <a:bodyPr>
            <a:normAutofit fontScale="90000"/>
          </a:bodyPr>
          <a:lstStyle/>
          <a:p>
            <a:r>
              <a:rPr lang="en-US" b="1" dirty="0"/>
              <a:t>HOW DO YOU IDENTIFY THE CHURCH TODAY?</a:t>
            </a:r>
            <a:endParaRPr lang="en-US" dirty="0"/>
          </a:p>
        </p:txBody>
      </p:sp>
      <p:pic>
        <p:nvPicPr>
          <p:cNvPr id="4" name="Picture 3">
            <a:extLst>
              <a:ext uri="{FF2B5EF4-FFF2-40B4-BE49-F238E27FC236}">
                <a16:creationId xmlns:a16="http://schemas.microsoft.com/office/drawing/2014/main" xmlns="" id="{CDF45DE7-2E63-4AAF-A45A-E4DCAE395A25}"/>
              </a:ext>
            </a:extLst>
          </p:cNvPr>
          <p:cNvPicPr>
            <a:picLocks noChangeAspect="1"/>
          </p:cNvPicPr>
          <p:nvPr/>
        </p:nvPicPr>
        <p:blipFill>
          <a:blip r:embed="rId2"/>
          <a:stretch>
            <a:fillRect/>
          </a:stretch>
        </p:blipFill>
        <p:spPr>
          <a:xfrm>
            <a:off x="257694" y="1666045"/>
            <a:ext cx="4762500" cy="4733925"/>
          </a:xfrm>
          <a:prstGeom prst="rect">
            <a:avLst/>
          </a:prstGeom>
        </p:spPr>
      </p:pic>
      <p:pic>
        <p:nvPicPr>
          <p:cNvPr id="5" name="Picture 4">
            <a:extLst>
              <a:ext uri="{FF2B5EF4-FFF2-40B4-BE49-F238E27FC236}">
                <a16:creationId xmlns:a16="http://schemas.microsoft.com/office/drawing/2014/main" xmlns="" id="{E3FD59AF-80DD-459E-AC12-2F053ECDFC8B}"/>
              </a:ext>
            </a:extLst>
          </p:cNvPr>
          <p:cNvPicPr>
            <a:picLocks noChangeAspect="1"/>
          </p:cNvPicPr>
          <p:nvPr/>
        </p:nvPicPr>
        <p:blipFill>
          <a:blip r:embed="rId3"/>
          <a:stretch>
            <a:fillRect/>
          </a:stretch>
        </p:blipFill>
        <p:spPr>
          <a:xfrm>
            <a:off x="2745822" y="2266119"/>
            <a:ext cx="6286500" cy="3533775"/>
          </a:xfrm>
          <a:prstGeom prst="rect">
            <a:avLst/>
          </a:prstGeom>
        </p:spPr>
      </p:pic>
    </p:spTree>
    <p:extLst>
      <p:ext uri="{BB962C8B-B14F-4D97-AF65-F5344CB8AC3E}">
        <p14:creationId xmlns:p14="http://schemas.microsoft.com/office/powerpoint/2010/main" val="3122927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476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electronics&#10;&#10;Description generated with high confidence">
            <a:extLst>
              <a:ext uri="{FF2B5EF4-FFF2-40B4-BE49-F238E27FC236}">
                <a16:creationId xmlns:a16="http://schemas.microsoft.com/office/drawing/2014/main" xmlns="" id="{2DB8C341-0F9D-4896-8DB7-23378E2F4DE6}"/>
              </a:ext>
            </a:extLst>
          </p:cNvPr>
          <p:cNvPicPr>
            <a:picLocks noChangeAspect="1"/>
          </p:cNvPicPr>
          <p:nvPr/>
        </p:nvPicPr>
        <p:blipFill rotWithShape="1">
          <a:blip r:embed="rId2"/>
          <a:srcRect l="5866" r="11188" b="1"/>
          <a:stretch/>
        </p:blipFill>
        <p:spPr>
          <a:xfrm>
            <a:off x="482600" y="643467"/>
            <a:ext cx="8178799" cy="5571066"/>
          </a:xfrm>
          <a:prstGeom prst="rect">
            <a:avLst/>
          </a:prstGeom>
        </p:spPr>
      </p:pic>
      <p:sp>
        <p:nvSpPr>
          <p:cNvPr id="11" name="Rectangle 10">
            <a:extLst>
              <a:ext uri="{FF2B5EF4-FFF2-40B4-BE49-F238E27FC236}">
                <a16:creationId xmlns:a16="http://schemas.microsoft.com/office/drawing/2014/main" xmlns=""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3507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book&#10;&#10;Description generated with very high confidence">
            <a:extLst>
              <a:ext uri="{FF2B5EF4-FFF2-40B4-BE49-F238E27FC236}">
                <a16:creationId xmlns:a16="http://schemas.microsoft.com/office/drawing/2014/main" xmlns="" id="{7F4450CD-44E4-4B3C-AC34-60CC595CBF4A}"/>
              </a:ext>
            </a:extLst>
          </p:cNvPr>
          <p:cNvPicPr>
            <a:picLocks noChangeAspect="1"/>
          </p:cNvPicPr>
          <p:nvPr/>
        </p:nvPicPr>
        <p:blipFill rotWithShape="1">
          <a:blip r:embed="rId2">
            <a:alphaModFix amt="50000"/>
            <a:extLst/>
          </a:blip>
          <a:srcRect l="8563" r="21770" b="-1"/>
          <a:stretch/>
        </p:blipFill>
        <p:spPr>
          <a:xfrm>
            <a:off x="20" y="1"/>
            <a:ext cx="9143980" cy="6857999"/>
          </a:xfrm>
          <a:prstGeom prst="rect">
            <a:avLst/>
          </a:prstGeom>
        </p:spPr>
      </p:pic>
      <p:sp>
        <p:nvSpPr>
          <p:cNvPr id="2" name="Title 1">
            <a:extLst>
              <a:ext uri="{FF2B5EF4-FFF2-40B4-BE49-F238E27FC236}">
                <a16:creationId xmlns:a16="http://schemas.microsoft.com/office/drawing/2014/main" xmlns="" id="{857F32F9-EC83-4FA7-A1F6-3B4C073326F0}"/>
              </a:ext>
            </a:extLst>
          </p:cNvPr>
          <p:cNvSpPr>
            <a:spLocks noGrp="1"/>
          </p:cNvSpPr>
          <p:nvPr>
            <p:ph type="title"/>
          </p:nvPr>
        </p:nvSpPr>
        <p:spPr>
          <a:xfrm>
            <a:off x="1143000" y="1122362"/>
            <a:ext cx="6858000" cy="2900518"/>
          </a:xfrm>
        </p:spPr>
        <p:txBody>
          <a:bodyPr vert="horz" lIns="91440" tIns="45720" rIns="91440" bIns="45720" rtlCol="0" anchor="b">
            <a:normAutofit/>
          </a:bodyPr>
          <a:lstStyle/>
          <a:p>
            <a:pPr algn="ctr"/>
            <a:r>
              <a:rPr lang="en-US" sz="6000">
                <a:solidFill>
                  <a:srgbClr val="FFFFFF"/>
                </a:solidFill>
                <a:latin typeface="+mj-lt"/>
              </a:rPr>
              <a:t>That right instrument is the Bible.</a:t>
            </a:r>
          </a:p>
        </p:txBody>
      </p:sp>
    </p:spTree>
    <p:extLst>
      <p:ext uri="{BB962C8B-B14F-4D97-AF65-F5344CB8AC3E}">
        <p14:creationId xmlns:p14="http://schemas.microsoft.com/office/powerpoint/2010/main" val="10859713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797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46EF1ABF-5458-49C5-B395-97FAEFDCD388}"/>
              </a:ext>
            </a:extLst>
          </p:cNvPr>
          <p:cNvPicPr>
            <a:picLocks noChangeAspect="1"/>
          </p:cNvPicPr>
          <p:nvPr/>
        </p:nvPicPr>
        <p:blipFill>
          <a:blip r:embed="rId2"/>
          <a:stretch>
            <a:fillRect/>
          </a:stretch>
        </p:blipFill>
        <p:spPr>
          <a:xfrm>
            <a:off x="482600" y="1153682"/>
            <a:ext cx="8178799" cy="4409629"/>
          </a:xfrm>
          <a:prstGeom prst="rect">
            <a:avLst/>
          </a:prstGeom>
        </p:spPr>
      </p:pic>
    </p:spTree>
    <p:extLst>
      <p:ext uri="{BB962C8B-B14F-4D97-AF65-F5344CB8AC3E}">
        <p14:creationId xmlns:p14="http://schemas.microsoft.com/office/powerpoint/2010/main" val="2707867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8DFC1E-23C4-405F-AC42-752B45BBA035}"/>
              </a:ext>
            </a:extLst>
          </p:cNvPr>
          <p:cNvSpPr>
            <a:spLocks noGrp="1"/>
          </p:cNvSpPr>
          <p:nvPr>
            <p:ph type="title"/>
          </p:nvPr>
        </p:nvSpPr>
        <p:spPr/>
        <p:txBody>
          <a:bodyPr/>
          <a:lstStyle/>
          <a:p>
            <a:r>
              <a:rPr lang="en-US" b="1" dirty="0"/>
              <a:t>THE ORIGINAL CHURCH</a:t>
            </a:r>
            <a:endParaRPr lang="en-US" dirty="0"/>
          </a:p>
        </p:txBody>
      </p:sp>
      <p:sp>
        <p:nvSpPr>
          <p:cNvPr id="3" name="Content Placeholder 2">
            <a:extLst>
              <a:ext uri="{FF2B5EF4-FFF2-40B4-BE49-F238E27FC236}">
                <a16:creationId xmlns:a16="http://schemas.microsoft.com/office/drawing/2014/main" xmlns="" id="{6FC3A4C8-8ADE-4D64-A055-EBE507AB5F0B}"/>
              </a:ext>
            </a:extLst>
          </p:cNvPr>
          <p:cNvSpPr>
            <a:spLocks noGrp="1"/>
          </p:cNvSpPr>
          <p:nvPr>
            <p:ph idx="1"/>
          </p:nvPr>
        </p:nvSpPr>
        <p:spPr>
          <a:xfrm>
            <a:off x="257693" y="1471354"/>
            <a:ext cx="8628611" cy="4816244"/>
          </a:xfrm>
        </p:spPr>
        <p:txBody>
          <a:bodyPr>
            <a:noAutofit/>
          </a:bodyPr>
          <a:lstStyle/>
          <a:p>
            <a:r>
              <a:rPr lang="en-US" sz="4000" dirty="0"/>
              <a:t>…  In the New Testament times a sinner had to be saved from their sins.  At the point of salvation, the Lord added the person to his church.  </a:t>
            </a:r>
            <a:r>
              <a:rPr lang="en-US" sz="4000" u="sng" dirty="0"/>
              <a:t>Acts 2:47</a:t>
            </a:r>
            <a:r>
              <a:rPr lang="en-US" sz="4000" dirty="0"/>
              <a:t> </a:t>
            </a:r>
          </a:p>
          <a:p>
            <a:r>
              <a:rPr lang="en-US" sz="4000" dirty="0"/>
              <a:t>As we have studied people were instructed to meet five requirements for salvation </a:t>
            </a:r>
            <a:r>
              <a:rPr lang="en-US" sz="4000" b="1" u="sng" dirty="0"/>
              <a:t>and</a:t>
            </a:r>
            <a:r>
              <a:rPr lang="en-US" sz="4000" dirty="0"/>
              <a:t> church membership.</a:t>
            </a:r>
          </a:p>
        </p:txBody>
      </p:sp>
    </p:spTree>
    <p:extLst>
      <p:ext uri="{BB962C8B-B14F-4D97-AF65-F5344CB8AC3E}">
        <p14:creationId xmlns:p14="http://schemas.microsoft.com/office/powerpoint/2010/main" val="2176646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7031EB3-BD00-4C6B-831C-635E949F7743}"/>
              </a:ext>
            </a:extLst>
          </p:cNvPr>
          <p:cNvSpPr>
            <a:spLocks noGrp="1"/>
          </p:cNvSpPr>
          <p:nvPr>
            <p:ph idx="1"/>
          </p:nvPr>
        </p:nvSpPr>
        <p:spPr>
          <a:xfrm>
            <a:off x="266007" y="117446"/>
            <a:ext cx="8628611" cy="6524423"/>
          </a:xfrm>
        </p:spPr>
        <p:txBody>
          <a:bodyPr>
            <a:normAutofit lnSpcReduction="10000"/>
          </a:bodyPr>
          <a:lstStyle/>
          <a:p>
            <a:r>
              <a:rPr lang="en-US" sz="3200" b="1" dirty="0"/>
              <a:t>Hear</a:t>
            </a:r>
            <a:r>
              <a:rPr lang="en-US" sz="3200" dirty="0"/>
              <a:t> – </a:t>
            </a:r>
            <a:r>
              <a:rPr lang="en-US" sz="3200" u="sng" dirty="0"/>
              <a:t>Romans 10:17</a:t>
            </a:r>
            <a:endParaRPr lang="en-US" sz="3200" dirty="0"/>
          </a:p>
          <a:p>
            <a:r>
              <a:rPr lang="en-US" sz="3200" dirty="0"/>
              <a:t>This produced </a:t>
            </a:r>
            <a:r>
              <a:rPr lang="en-US" sz="3200" b="1" dirty="0"/>
              <a:t>faith</a:t>
            </a:r>
            <a:r>
              <a:rPr lang="en-US" sz="3200" dirty="0"/>
              <a:t> in Jesus Christ, the Son of God.  </a:t>
            </a:r>
            <a:r>
              <a:rPr lang="en-US" sz="3200" u="sng" dirty="0"/>
              <a:t>John 8:24</a:t>
            </a:r>
            <a:r>
              <a:rPr lang="en-US" sz="3200" dirty="0"/>
              <a:t>- </a:t>
            </a:r>
            <a:r>
              <a:rPr lang="en-US" sz="3200" b="1" i="1" dirty="0"/>
              <a:t>24 Therefore I said to you that you will die in your sins; for unless you believe that I am He, you will die in your sins.</a:t>
            </a:r>
            <a:r>
              <a:rPr lang="en-US" sz="3200" dirty="0"/>
              <a:t>" </a:t>
            </a:r>
          </a:p>
          <a:p>
            <a:r>
              <a:rPr lang="en-US" sz="3200" dirty="0"/>
              <a:t>Next they were instructed to </a:t>
            </a:r>
            <a:r>
              <a:rPr lang="en-US" sz="3200" b="1" dirty="0"/>
              <a:t>repent</a:t>
            </a:r>
            <a:r>
              <a:rPr lang="en-US" sz="3200" dirty="0"/>
              <a:t> of their sins.  (to be sorry for and to turn from their sins)</a:t>
            </a:r>
          </a:p>
          <a:p>
            <a:r>
              <a:rPr lang="en-US" sz="3200" dirty="0"/>
              <a:t>They </a:t>
            </a:r>
            <a:r>
              <a:rPr lang="en-US" sz="3200" b="1" dirty="0"/>
              <a:t>confessed</a:t>
            </a:r>
            <a:r>
              <a:rPr lang="en-US" sz="3200" dirty="0"/>
              <a:t> their faith – </a:t>
            </a:r>
            <a:r>
              <a:rPr lang="en-US" sz="3200" u="sng" dirty="0"/>
              <a:t>Acts 8 </a:t>
            </a:r>
            <a:r>
              <a:rPr lang="en-US" sz="3200" dirty="0"/>
              <a:t>– The Eunuch.</a:t>
            </a:r>
          </a:p>
          <a:p>
            <a:r>
              <a:rPr lang="en-US" sz="3200" dirty="0"/>
              <a:t>They were </a:t>
            </a:r>
            <a:r>
              <a:rPr lang="en-US" sz="3200" b="1" dirty="0"/>
              <a:t>baptized</a:t>
            </a:r>
            <a:r>
              <a:rPr lang="en-US" sz="3200" dirty="0"/>
              <a:t> into Christ, into his body.  When baptized we are baptized into Christ and into His church at one and the same time.</a:t>
            </a:r>
            <a:r>
              <a:rPr lang="en-US" dirty="0"/>
              <a:t> </a:t>
            </a:r>
          </a:p>
        </p:txBody>
      </p:sp>
    </p:spTree>
    <p:extLst>
      <p:ext uri="{BB962C8B-B14F-4D97-AF65-F5344CB8AC3E}">
        <p14:creationId xmlns:p14="http://schemas.microsoft.com/office/powerpoint/2010/main" val="1895293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281</TotalTime>
  <Words>2357</Words>
  <Application>Microsoft Macintosh PowerPoint</Application>
  <PresentationFormat>On-screen Show (4:3)</PresentationFormat>
  <Paragraphs>60</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IS IT POSSIBLE TO IDENTIFY CHRIST’S CHURCH TODAY?</vt:lpstr>
      <vt:lpstr>PowerPoint Presentation</vt:lpstr>
      <vt:lpstr>PowerPoint Presentation</vt:lpstr>
      <vt:lpstr>HOW DO YOU IDENTIFY THE CHURCH TODAY?</vt:lpstr>
      <vt:lpstr>PowerPoint Presentation</vt:lpstr>
      <vt:lpstr>That right instrument is the Bible.</vt:lpstr>
      <vt:lpstr>PowerPoint Presentation</vt:lpstr>
      <vt:lpstr>THE ORIGINAL CHURCH</vt:lpstr>
      <vt:lpstr>PowerPoint Presentation</vt:lpstr>
      <vt:lpstr>PowerPoint Presentation</vt:lpstr>
      <vt:lpstr>THEN THAT IS NOT THE CHURCH OF THE BIBLE</vt:lpstr>
      <vt:lpstr>PowerPoint Presentation</vt:lpstr>
      <vt:lpstr>Called it “the Lord’s day.”  Revelation 1:10 – “I was in the Spirit on the Lord's day…” NASU </vt:lpstr>
      <vt:lpstr>When they worshiped they did the following</vt:lpstr>
      <vt:lpstr>The church was scripture based and scripture motivated</vt:lpstr>
      <vt:lpstr>Luke 10:16 - 16 "The one who listens to you listens to Me, and the one who rejects you rejects Me; and he who rejects Me rejects the One who sent Me." </vt:lpstr>
      <vt:lpstr>PowerPoint Presentation</vt:lpstr>
      <vt:lpstr>1 Timothy 4:1-2 –   But the Spirit explicitly says that in later times some will fall away from the faith, paying attention to deceitful spirits and doctrines of demons,</vt:lpstr>
      <vt:lpstr>PowerPoint Presentation</vt:lpstr>
      <vt:lpstr>PowerPoint Presentation</vt:lpstr>
      <vt:lpstr>There was a collection or giving</vt:lpstr>
      <vt:lpstr>Observed the Lord’s Supper - </vt:lpstr>
      <vt:lpstr>PowerPoint Presentation</vt:lpstr>
      <vt:lpstr>PowerPoint Presentation</vt:lpstr>
      <vt:lpstr>Prayed together. </vt:lpstr>
      <vt:lpstr>Sang praises to God. </vt:lpstr>
      <vt:lpstr>The church of the Bible was organized with elders, deacons, evangelists/ministers.</vt:lpstr>
      <vt:lpstr>Locally, the church was to have Elders -</vt:lpstr>
      <vt:lpstr>These men were called  elders, bishops, presbyters, overseers, pastors, and shepherds. </vt:lpstr>
      <vt:lpstr>PowerPoint Presentation</vt:lpstr>
      <vt:lpstr>The headquarters of the church is where Jesus is – in Heaven. </vt:lpstr>
      <vt:lpstr>The original church was given no particular name. </vt:lpstr>
      <vt:lpstr>PowerPoint Presentation</vt:lpstr>
      <vt:lpstr>Heb 12:23- 23 to the general assembly and church of the firstborn who are enrolled in heaven…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McGough</dc:creator>
  <cp:lastModifiedBy>Colin Sipling</cp:lastModifiedBy>
  <cp:revision>30</cp:revision>
  <dcterms:created xsi:type="dcterms:W3CDTF">2018-02-18T01:54:22Z</dcterms:created>
  <dcterms:modified xsi:type="dcterms:W3CDTF">2018-02-28T22:25:29Z</dcterms:modified>
</cp:coreProperties>
</file>