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1" r:id="rId2"/>
    <p:sldId id="262" r:id="rId3"/>
    <p:sldId id="263" r:id="rId4"/>
    <p:sldId id="264" r:id="rId5"/>
    <p:sldId id="265" r:id="rId6"/>
    <p:sldId id="266" r:id="rId7"/>
    <p:sldId id="267" r:id="rId8"/>
    <p:sldId id="268" r:id="rId9"/>
    <p:sldId id="269" r:id="rId10"/>
    <p:sldId id="270" r:id="rId11"/>
    <p:sldId id="271" r:id="rId12"/>
    <p:sldId id="272" r:id="rId13"/>
    <p:sldId id="274" r:id="rId14"/>
    <p:sldId id="273" r:id="rId15"/>
    <p:sldId id="275" r:id="rId16"/>
    <p:sldId id="276" r:id="rId17"/>
    <p:sldId id="277" r:id="rId18"/>
    <p:sldId id="278" r:id="rId19"/>
    <p:sldId id="279" r:id="rId20"/>
    <p:sldId id="280" r:id="rId21"/>
    <p:sldId id="281" r:id="rId22"/>
    <p:sldId id="282" r:id="rId23"/>
    <p:sldId id="283" r:id="rId24"/>
    <p:sldId id="284" r:id="rId25"/>
    <p:sldId id="285" r:id="rId26"/>
    <p:sldId id="286" r:id="rId27"/>
    <p:sldId id="287" r:id="rId28"/>
    <p:sldId id="288" r:id="rId29"/>
    <p:sldId id="289" r:id="rId30"/>
    <p:sldId id="290" r:id="rId31"/>
    <p:sldId id="291" r:id="rId32"/>
    <p:sldId id="292" r:id="rId3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6633"/>
    <a:srgbClr val="CC3300"/>
    <a:srgbClr val="7A5128"/>
    <a:srgbClr val="FF6600"/>
    <a:srgbClr val="663300"/>
    <a:srgbClr val="FFFF85"/>
    <a:srgbClr val="4B3219"/>
    <a:srgbClr val="ED7A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36" d="100"/>
          <a:sy n="136" d="100"/>
        </p:scale>
        <p:origin x="-256" y="-10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printerSettings" Target="printerSettings/printerSettings1.bin"/><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heme" Target="theme/theme1.xml"/><Relationship Id="rId38"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41EC7F5-5408-4D98-B765-F5DC3DA4B2E1}" type="datetimeFigureOut">
              <a:rPr lang="en-US" smtClean="0"/>
              <a:t>2/21/18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C1ECED-9507-43EA-AB3F-98DC7916293A}" type="slidenum">
              <a:rPr lang="en-US" smtClean="0"/>
              <a:t>‹#›</a:t>
            </a:fld>
            <a:endParaRPr lang="en-US"/>
          </a:p>
        </p:txBody>
      </p:sp>
    </p:spTree>
    <p:extLst>
      <p:ext uri="{BB962C8B-B14F-4D97-AF65-F5344CB8AC3E}">
        <p14:creationId xmlns:p14="http://schemas.microsoft.com/office/powerpoint/2010/main" val="24238284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41EC7F5-5408-4D98-B765-F5DC3DA4B2E1}" type="datetimeFigureOut">
              <a:rPr lang="en-US" smtClean="0"/>
              <a:t>2/21/18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C1ECED-9507-43EA-AB3F-98DC7916293A}" type="slidenum">
              <a:rPr lang="en-US" smtClean="0"/>
              <a:t>‹#›</a:t>
            </a:fld>
            <a:endParaRPr lang="en-US"/>
          </a:p>
        </p:txBody>
      </p:sp>
    </p:spTree>
    <p:extLst>
      <p:ext uri="{BB962C8B-B14F-4D97-AF65-F5344CB8AC3E}">
        <p14:creationId xmlns:p14="http://schemas.microsoft.com/office/powerpoint/2010/main" val="3829388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41EC7F5-5408-4D98-B765-F5DC3DA4B2E1}" type="datetimeFigureOut">
              <a:rPr lang="en-US" smtClean="0"/>
              <a:t>2/21/18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C1ECED-9507-43EA-AB3F-98DC7916293A}" type="slidenum">
              <a:rPr lang="en-US" smtClean="0"/>
              <a:t>‹#›</a:t>
            </a:fld>
            <a:endParaRPr lang="en-US"/>
          </a:p>
        </p:txBody>
      </p:sp>
    </p:spTree>
    <p:extLst>
      <p:ext uri="{BB962C8B-B14F-4D97-AF65-F5344CB8AC3E}">
        <p14:creationId xmlns:p14="http://schemas.microsoft.com/office/powerpoint/2010/main" val="15595493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7694" y="216132"/>
            <a:ext cx="8628611" cy="1255222"/>
          </a:xfrm>
        </p:spPr>
        <p:txBody>
          <a:bodyPr/>
          <a:lstStyle>
            <a:lvl1pPr>
              <a:defRPr>
                <a:solidFill>
                  <a:schemeClr val="bg1"/>
                </a:solidFill>
                <a:latin typeface="Georgia" panose="02040502050405020303" pitchFamily="18" charset="0"/>
              </a:defRPr>
            </a:lvl1pPr>
          </a:lstStyle>
          <a:p>
            <a:r>
              <a:rPr lang="en-US" dirty="0"/>
              <a:t>Click to edit Master title style</a:t>
            </a:r>
          </a:p>
        </p:txBody>
      </p:sp>
      <p:sp>
        <p:nvSpPr>
          <p:cNvPr id="3" name="Content Placeholder 2"/>
          <p:cNvSpPr>
            <a:spLocks noGrp="1"/>
          </p:cNvSpPr>
          <p:nvPr>
            <p:ph idx="1"/>
          </p:nvPr>
        </p:nvSpPr>
        <p:spPr>
          <a:xfrm>
            <a:off x="266007" y="1825625"/>
            <a:ext cx="8628611" cy="4816244"/>
          </a:xfrm>
        </p:spPr>
        <p:txBody>
          <a:bodyPr/>
          <a:lstStyle>
            <a:lvl1pPr>
              <a:defRPr>
                <a:solidFill>
                  <a:schemeClr val="bg1"/>
                </a:solidFill>
                <a:latin typeface="Georgia" panose="02040502050405020303" pitchFamily="18" charset="0"/>
              </a:defRPr>
            </a:lvl1pPr>
            <a:lvl2pPr>
              <a:defRPr>
                <a:solidFill>
                  <a:schemeClr val="bg1"/>
                </a:solidFill>
                <a:latin typeface="Georgia" panose="02040502050405020303" pitchFamily="18" charset="0"/>
              </a:defRPr>
            </a:lvl2pPr>
            <a:lvl3pPr>
              <a:defRPr>
                <a:solidFill>
                  <a:schemeClr val="bg1"/>
                </a:solidFill>
                <a:latin typeface="Georgia" panose="02040502050405020303" pitchFamily="18" charset="0"/>
              </a:defRPr>
            </a:lvl3pPr>
            <a:lvl4pPr>
              <a:defRPr>
                <a:solidFill>
                  <a:schemeClr val="bg1"/>
                </a:solidFill>
                <a:latin typeface="Georgia" panose="02040502050405020303" pitchFamily="18" charset="0"/>
              </a:defRPr>
            </a:lvl4pPr>
            <a:lvl5pPr>
              <a:defRPr>
                <a:solidFill>
                  <a:schemeClr val="bg1"/>
                </a:solidFill>
                <a:latin typeface="Georgia" panose="02040502050405020303"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28487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41EC7F5-5408-4D98-B765-F5DC3DA4B2E1}" type="datetimeFigureOut">
              <a:rPr lang="en-US" smtClean="0"/>
              <a:t>2/21/18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C1ECED-9507-43EA-AB3F-98DC7916293A}" type="slidenum">
              <a:rPr lang="en-US" smtClean="0"/>
              <a:t>‹#›</a:t>
            </a:fld>
            <a:endParaRPr lang="en-US"/>
          </a:p>
        </p:txBody>
      </p:sp>
    </p:spTree>
    <p:extLst>
      <p:ext uri="{BB962C8B-B14F-4D97-AF65-F5344CB8AC3E}">
        <p14:creationId xmlns:p14="http://schemas.microsoft.com/office/powerpoint/2010/main" val="1378684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41EC7F5-5408-4D98-B765-F5DC3DA4B2E1}" type="datetimeFigureOut">
              <a:rPr lang="en-US" smtClean="0"/>
              <a:t>2/21/18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C1ECED-9507-43EA-AB3F-98DC7916293A}" type="slidenum">
              <a:rPr lang="en-US" smtClean="0"/>
              <a:t>‹#›</a:t>
            </a:fld>
            <a:endParaRPr lang="en-US"/>
          </a:p>
        </p:txBody>
      </p:sp>
    </p:spTree>
    <p:extLst>
      <p:ext uri="{BB962C8B-B14F-4D97-AF65-F5344CB8AC3E}">
        <p14:creationId xmlns:p14="http://schemas.microsoft.com/office/powerpoint/2010/main" val="31323226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41EC7F5-5408-4D98-B765-F5DC3DA4B2E1}" type="datetimeFigureOut">
              <a:rPr lang="en-US" smtClean="0"/>
              <a:t>2/21/18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0C1ECED-9507-43EA-AB3F-98DC7916293A}" type="slidenum">
              <a:rPr lang="en-US" smtClean="0"/>
              <a:t>‹#›</a:t>
            </a:fld>
            <a:endParaRPr lang="en-US"/>
          </a:p>
        </p:txBody>
      </p:sp>
    </p:spTree>
    <p:extLst>
      <p:ext uri="{BB962C8B-B14F-4D97-AF65-F5344CB8AC3E}">
        <p14:creationId xmlns:p14="http://schemas.microsoft.com/office/powerpoint/2010/main" val="4943731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41EC7F5-5408-4D98-B765-F5DC3DA4B2E1}" type="datetimeFigureOut">
              <a:rPr lang="en-US" smtClean="0"/>
              <a:t>2/21/18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0C1ECED-9507-43EA-AB3F-98DC7916293A}" type="slidenum">
              <a:rPr lang="en-US" smtClean="0"/>
              <a:t>‹#›</a:t>
            </a:fld>
            <a:endParaRPr lang="en-US"/>
          </a:p>
        </p:txBody>
      </p:sp>
    </p:spTree>
    <p:extLst>
      <p:ext uri="{BB962C8B-B14F-4D97-AF65-F5344CB8AC3E}">
        <p14:creationId xmlns:p14="http://schemas.microsoft.com/office/powerpoint/2010/main" val="32028419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1EC7F5-5408-4D98-B765-F5DC3DA4B2E1}" type="datetimeFigureOut">
              <a:rPr lang="en-US" smtClean="0"/>
              <a:t>2/21/18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C1ECED-9507-43EA-AB3F-98DC7916293A}" type="slidenum">
              <a:rPr lang="en-US" smtClean="0"/>
              <a:t>‹#›</a:t>
            </a:fld>
            <a:endParaRPr lang="en-US"/>
          </a:p>
        </p:txBody>
      </p:sp>
    </p:spTree>
    <p:extLst>
      <p:ext uri="{BB962C8B-B14F-4D97-AF65-F5344CB8AC3E}">
        <p14:creationId xmlns:p14="http://schemas.microsoft.com/office/powerpoint/2010/main" val="35178508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41EC7F5-5408-4D98-B765-F5DC3DA4B2E1}" type="datetimeFigureOut">
              <a:rPr lang="en-US" smtClean="0"/>
              <a:t>2/21/18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C1ECED-9507-43EA-AB3F-98DC7916293A}" type="slidenum">
              <a:rPr lang="en-US" smtClean="0"/>
              <a:t>‹#›</a:t>
            </a:fld>
            <a:endParaRPr lang="en-US"/>
          </a:p>
        </p:txBody>
      </p:sp>
    </p:spTree>
    <p:extLst>
      <p:ext uri="{BB962C8B-B14F-4D97-AF65-F5344CB8AC3E}">
        <p14:creationId xmlns:p14="http://schemas.microsoft.com/office/powerpoint/2010/main" val="13237981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41EC7F5-5408-4D98-B765-F5DC3DA4B2E1}" type="datetimeFigureOut">
              <a:rPr lang="en-US" smtClean="0"/>
              <a:t>2/21/18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C1ECED-9507-43EA-AB3F-98DC7916293A}" type="slidenum">
              <a:rPr lang="en-US" smtClean="0"/>
              <a:t>‹#›</a:t>
            </a:fld>
            <a:endParaRPr lang="en-US"/>
          </a:p>
        </p:txBody>
      </p:sp>
    </p:spTree>
    <p:extLst>
      <p:ext uri="{BB962C8B-B14F-4D97-AF65-F5344CB8AC3E}">
        <p14:creationId xmlns:p14="http://schemas.microsoft.com/office/powerpoint/2010/main" val="331758188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ED7A2B"/>
            </a:gs>
            <a:gs pos="46000">
              <a:schemeClr val="accent2">
                <a:lumMod val="50000"/>
              </a:schemeClr>
            </a:gs>
            <a:gs pos="100000">
              <a:schemeClr val="accent2">
                <a:lumMod val="50000"/>
              </a:schemeClr>
            </a:gs>
          </a:gsLst>
          <a:lin ang="14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1EC7F5-5408-4D98-B765-F5DC3DA4B2E1}" type="datetimeFigureOut">
              <a:rPr lang="en-US" smtClean="0"/>
              <a:t>2/21/18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C1ECED-9507-43EA-AB3F-98DC7916293A}" type="slidenum">
              <a:rPr lang="en-US" smtClean="0"/>
              <a:t>‹#›</a:t>
            </a:fld>
            <a:endParaRPr lang="en-US"/>
          </a:p>
        </p:txBody>
      </p:sp>
    </p:spTree>
    <p:extLst>
      <p:ext uri="{BB962C8B-B14F-4D97-AF65-F5344CB8AC3E}">
        <p14:creationId xmlns:p14="http://schemas.microsoft.com/office/powerpoint/2010/main" val="23428236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8C431AF-D7AB-43C4-B7C8-233EA8430D48}"/>
              </a:ext>
            </a:extLst>
          </p:cNvPr>
          <p:cNvSpPr>
            <a:spLocks noGrp="1"/>
          </p:cNvSpPr>
          <p:nvPr>
            <p:ph type="title"/>
          </p:nvPr>
        </p:nvSpPr>
        <p:spPr>
          <a:solidFill>
            <a:schemeClr val="accent2"/>
          </a:solidFill>
        </p:spPr>
        <p:txBody>
          <a:bodyPr>
            <a:normAutofit fontScale="90000"/>
          </a:bodyPr>
          <a:lstStyle/>
          <a:p>
            <a:r>
              <a:rPr lang="en-US" b="1" dirty="0">
                <a:effectLst>
                  <a:outerShdw blurRad="38100" dist="38100" dir="2700000" algn="tl">
                    <a:srgbClr val="000000">
                      <a:alpha val="43137"/>
                    </a:srgbClr>
                  </a:outerShdw>
                </a:effectLst>
              </a:rPr>
              <a:t>IS IT POSSIBLE TO IDENTIFY CHRIST’S CHURCH TODAY?</a:t>
            </a:r>
            <a:endParaRPr lang="en-US" dirty="0">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xmlns="" id="{972F4C2B-B383-463E-888A-731DEFD13A47}"/>
              </a:ext>
            </a:extLst>
          </p:cNvPr>
          <p:cNvSpPr>
            <a:spLocks noGrp="1"/>
          </p:cNvSpPr>
          <p:nvPr>
            <p:ph idx="1"/>
          </p:nvPr>
        </p:nvSpPr>
        <p:spPr>
          <a:xfrm>
            <a:off x="266007" y="2306971"/>
            <a:ext cx="8628611" cy="4334897"/>
          </a:xfrm>
        </p:spPr>
        <p:txBody>
          <a:bodyPr/>
          <a:lstStyle/>
          <a:p>
            <a:r>
              <a:rPr lang="en-US" u="sng" dirty="0"/>
              <a:t>Matthew 16:15-18</a:t>
            </a:r>
            <a:r>
              <a:rPr lang="en-US" dirty="0"/>
              <a:t> (NASB) </a:t>
            </a:r>
            <a:r>
              <a:rPr lang="en-US" b="1" i="1" dirty="0"/>
              <a:t>15  He *said to them, "But who do you say that I am?" 16  Simon Peter answered, "You are the Christ, the Son of the living God." 17  And Jesus said to him, "Blessed are you, Simon </a:t>
            </a:r>
            <a:r>
              <a:rPr lang="en-US" b="1" i="1" dirty="0" err="1"/>
              <a:t>Barjona</a:t>
            </a:r>
            <a:r>
              <a:rPr lang="en-US" b="1" i="1" dirty="0"/>
              <a:t>, because flesh and blood did not reveal this to you, but My Father who is in heaven. 18  "I also say to you that you are Peter, and upon this rock I will build My church; and the gates of Hades will not overpower it</a:t>
            </a:r>
            <a:r>
              <a:rPr lang="en-US" dirty="0"/>
              <a:t>.</a:t>
            </a:r>
          </a:p>
        </p:txBody>
      </p:sp>
    </p:spTree>
    <p:extLst>
      <p:ext uri="{BB962C8B-B14F-4D97-AF65-F5344CB8AC3E}">
        <p14:creationId xmlns:p14="http://schemas.microsoft.com/office/powerpoint/2010/main" val="24687746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B248A12-6919-4244-8463-3EB77495506D}"/>
              </a:ext>
            </a:extLst>
          </p:cNvPr>
          <p:cNvSpPr>
            <a:spLocks noGrp="1"/>
          </p:cNvSpPr>
          <p:nvPr>
            <p:ph type="title"/>
          </p:nvPr>
        </p:nvSpPr>
        <p:spPr/>
        <p:txBody>
          <a:bodyPr>
            <a:normAutofit fontScale="90000"/>
          </a:bodyPr>
          <a:lstStyle/>
          <a:p>
            <a:r>
              <a:rPr lang="en-US" b="1" dirty="0"/>
              <a:t>WHY IS THE CHURCH SO IMPORTANT?</a:t>
            </a:r>
            <a:endParaRPr lang="en-US" dirty="0"/>
          </a:p>
        </p:txBody>
      </p:sp>
      <p:sp>
        <p:nvSpPr>
          <p:cNvPr id="3" name="Content Placeholder 2">
            <a:extLst>
              <a:ext uri="{FF2B5EF4-FFF2-40B4-BE49-F238E27FC236}">
                <a16:creationId xmlns:a16="http://schemas.microsoft.com/office/drawing/2014/main" xmlns="" id="{A988735B-5B0C-42BE-BA9B-62297DEB8272}"/>
              </a:ext>
            </a:extLst>
          </p:cNvPr>
          <p:cNvSpPr>
            <a:spLocks noGrp="1"/>
          </p:cNvSpPr>
          <p:nvPr>
            <p:ph idx="1"/>
          </p:nvPr>
        </p:nvSpPr>
        <p:spPr/>
        <p:txBody>
          <a:bodyPr>
            <a:normAutofit fontScale="92500" lnSpcReduction="10000"/>
          </a:bodyPr>
          <a:lstStyle/>
          <a:p>
            <a:r>
              <a:rPr lang="en-US" dirty="0"/>
              <a:t>God has located salvation in Christ’s body.  In the church.  </a:t>
            </a:r>
            <a:r>
              <a:rPr lang="en-US" u="sng" dirty="0"/>
              <a:t>Ephesians 1:7</a:t>
            </a:r>
            <a:r>
              <a:rPr lang="en-US" dirty="0"/>
              <a:t> - </a:t>
            </a:r>
            <a:r>
              <a:rPr lang="en-US" b="1" i="1" dirty="0"/>
              <a:t>7 In Him we have redemption through His blood, the forgiveness of our trespasses, according to the riches of His grace 8 which He lavished on us.</a:t>
            </a:r>
            <a:r>
              <a:rPr lang="en-US" dirty="0"/>
              <a:t> NASU</a:t>
            </a:r>
          </a:p>
          <a:p>
            <a:r>
              <a:rPr lang="en-US" u="sng" dirty="0"/>
              <a:t>Ephesians 5:23-25</a:t>
            </a:r>
            <a:r>
              <a:rPr lang="en-US" dirty="0"/>
              <a:t> - </a:t>
            </a:r>
            <a:r>
              <a:rPr lang="en-US" b="1" i="1" dirty="0"/>
              <a:t>23 For the husband is the head of the wife, as Christ also is the head of the church, He Himself being the Savior of the body. 24 But as the church is subject to Christ, so also the wives ought to be to their husbands in everything. 25 Husbands, love your wives, just as Christ also loved the church and gave Himself up for her,</a:t>
            </a:r>
            <a:r>
              <a:rPr lang="en-US" dirty="0"/>
              <a:t> NASU</a:t>
            </a:r>
          </a:p>
          <a:p>
            <a:endParaRPr lang="en-US" dirty="0"/>
          </a:p>
        </p:txBody>
      </p:sp>
    </p:spTree>
    <p:extLst>
      <p:ext uri="{BB962C8B-B14F-4D97-AF65-F5344CB8AC3E}">
        <p14:creationId xmlns:p14="http://schemas.microsoft.com/office/powerpoint/2010/main" val="36646841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F808B96-E39A-4B07-86CB-A3A671BBEADE}"/>
              </a:ext>
            </a:extLst>
          </p:cNvPr>
          <p:cNvSpPr>
            <a:spLocks noGrp="1"/>
          </p:cNvSpPr>
          <p:nvPr>
            <p:ph type="title"/>
          </p:nvPr>
        </p:nvSpPr>
        <p:spPr/>
        <p:txBody>
          <a:bodyPr>
            <a:normAutofit fontScale="90000"/>
          </a:bodyPr>
          <a:lstStyle/>
          <a:p>
            <a:r>
              <a:rPr lang="en-US" dirty="0"/>
              <a:t>Jesus is the Savior of the body.  He purchased only one church.</a:t>
            </a:r>
          </a:p>
        </p:txBody>
      </p:sp>
      <p:sp>
        <p:nvSpPr>
          <p:cNvPr id="3" name="Content Placeholder 2">
            <a:extLst>
              <a:ext uri="{FF2B5EF4-FFF2-40B4-BE49-F238E27FC236}">
                <a16:creationId xmlns:a16="http://schemas.microsoft.com/office/drawing/2014/main" xmlns="" id="{29BB3A28-D87E-4707-9FA2-1C2B48D37D4A}"/>
              </a:ext>
            </a:extLst>
          </p:cNvPr>
          <p:cNvSpPr>
            <a:spLocks noGrp="1"/>
          </p:cNvSpPr>
          <p:nvPr>
            <p:ph idx="1"/>
          </p:nvPr>
        </p:nvSpPr>
        <p:spPr/>
        <p:txBody>
          <a:bodyPr>
            <a:normAutofit fontScale="92500" lnSpcReduction="10000"/>
          </a:bodyPr>
          <a:lstStyle/>
          <a:p>
            <a:r>
              <a:rPr lang="en-US" dirty="0"/>
              <a:t>He can only have one bride.  </a:t>
            </a:r>
            <a:r>
              <a:rPr lang="en-US" u="sng" dirty="0"/>
              <a:t>Rom 7:4</a:t>
            </a:r>
            <a:r>
              <a:rPr lang="en-US" dirty="0"/>
              <a:t> - </a:t>
            </a:r>
            <a:r>
              <a:rPr lang="en-US" b="1" i="1" dirty="0"/>
              <a:t>4 Therefore, my brethren, you also were made to die to the Law through the body of Christ, so that you might be joined to another, to Him who was raised from the dead, in order that we might bear fruit for God</a:t>
            </a:r>
            <a:r>
              <a:rPr lang="en-US" dirty="0"/>
              <a:t>.</a:t>
            </a:r>
          </a:p>
          <a:p>
            <a:r>
              <a:rPr lang="en-US" u="sng" dirty="0"/>
              <a:t>2 Cor 11:2-4</a:t>
            </a:r>
            <a:r>
              <a:rPr lang="en-US" dirty="0"/>
              <a:t> - </a:t>
            </a:r>
            <a:r>
              <a:rPr lang="en-US" b="1" i="1" dirty="0"/>
              <a:t>2 For I am jealous for you with the jealousy of God himself. I promised you as a pure bride to one husband—Christ. 3 But I fear that somehow your pure and undivided devotion to Christ will be corrupted, just as Eve was deceived by the cunning ways of the serpent</a:t>
            </a:r>
            <a:r>
              <a:rPr lang="en-US" dirty="0"/>
              <a:t>. Holy Bible, New Living Translation.</a:t>
            </a:r>
          </a:p>
          <a:p>
            <a:endParaRPr lang="en-US" dirty="0"/>
          </a:p>
        </p:txBody>
      </p:sp>
    </p:spTree>
    <p:extLst>
      <p:ext uri="{BB962C8B-B14F-4D97-AF65-F5344CB8AC3E}">
        <p14:creationId xmlns:p14="http://schemas.microsoft.com/office/powerpoint/2010/main" val="18076598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B635D3-2170-40EC-B623-7161A91EA235}"/>
              </a:ext>
            </a:extLst>
          </p:cNvPr>
          <p:cNvSpPr>
            <a:spLocks noGrp="1"/>
          </p:cNvSpPr>
          <p:nvPr>
            <p:ph type="title"/>
          </p:nvPr>
        </p:nvSpPr>
        <p:spPr>
          <a:solidFill>
            <a:srgbClr val="CC3300"/>
          </a:solidFill>
        </p:spPr>
        <p:txBody>
          <a:bodyPr>
            <a:normAutofit fontScale="90000"/>
          </a:bodyPr>
          <a:lstStyle/>
          <a:p>
            <a:r>
              <a:rPr lang="en-US" b="1" dirty="0">
                <a:effectLst>
                  <a:outerShdw blurRad="38100" dist="38100" dir="2700000" algn="tl">
                    <a:srgbClr val="000000">
                      <a:alpha val="43137"/>
                    </a:srgbClr>
                  </a:outerShdw>
                </a:effectLst>
              </a:rPr>
              <a:t>It’s true that a man can be saved outside of any denomination.</a:t>
            </a:r>
          </a:p>
        </p:txBody>
      </p:sp>
      <p:sp>
        <p:nvSpPr>
          <p:cNvPr id="3" name="Content Placeholder 2">
            <a:extLst>
              <a:ext uri="{FF2B5EF4-FFF2-40B4-BE49-F238E27FC236}">
                <a16:creationId xmlns:a16="http://schemas.microsoft.com/office/drawing/2014/main" xmlns="" id="{439FA357-0A03-468F-94B4-630E6B210C5D}"/>
              </a:ext>
            </a:extLst>
          </p:cNvPr>
          <p:cNvSpPr>
            <a:spLocks noGrp="1"/>
          </p:cNvSpPr>
          <p:nvPr>
            <p:ph idx="1"/>
          </p:nvPr>
        </p:nvSpPr>
        <p:spPr/>
        <p:txBody>
          <a:bodyPr/>
          <a:lstStyle/>
          <a:p>
            <a:r>
              <a:rPr lang="en-US" dirty="0"/>
              <a:t>But you and I cannot be saved outside of the body of Jesus Christ.  We must be in His body/church.</a:t>
            </a:r>
          </a:p>
          <a:p>
            <a:r>
              <a:rPr lang="en-US" dirty="0"/>
              <a:t>Jesus purchased the church with His own blood. </a:t>
            </a:r>
            <a:r>
              <a:rPr lang="en-US" u="sng" dirty="0"/>
              <a:t>Acts 20:28</a:t>
            </a:r>
            <a:r>
              <a:rPr lang="en-US" dirty="0"/>
              <a:t> - </a:t>
            </a:r>
            <a:r>
              <a:rPr lang="en-US" b="1" i="1" dirty="0"/>
              <a:t>28 Be on guard for yourselves and for all the flock, among which the Holy Spirit has made you overseers, to shepherd the church of God which He purchased with His own blood</a:t>
            </a:r>
            <a:r>
              <a:rPr lang="en-US" dirty="0"/>
              <a:t>.</a:t>
            </a:r>
          </a:p>
          <a:p>
            <a:endParaRPr lang="en-US" dirty="0"/>
          </a:p>
        </p:txBody>
      </p:sp>
    </p:spTree>
    <p:extLst>
      <p:ext uri="{BB962C8B-B14F-4D97-AF65-F5344CB8AC3E}">
        <p14:creationId xmlns:p14="http://schemas.microsoft.com/office/powerpoint/2010/main" val="7622415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25BA985-BF7A-455C-998B-5D3A64085EB4}"/>
              </a:ext>
            </a:extLst>
          </p:cNvPr>
          <p:cNvPicPr>
            <a:picLocks noChangeAspect="1"/>
          </p:cNvPicPr>
          <p:nvPr/>
        </p:nvPicPr>
        <p:blipFill>
          <a:blip r:embed="rId2"/>
          <a:stretch>
            <a:fillRect/>
          </a:stretch>
        </p:blipFill>
        <p:spPr>
          <a:xfrm>
            <a:off x="255693" y="546931"/>
            <a:ext cx="8743027" cy="6076060"/>
          </a:xfrm>
          <a:prstGeom prst="rect">
            <a:avLst/>
          </a:prstGeom>
        </p:spPr>
      </p:pic>
    </p:spTree>
    <p:extLst>
      <p:ext uri="{BB962C8B-B14F-4D97-AF65-F5344CB8AC3E}">
        <p14:creationId xmlns:p14="http://schemas.microsoft.com/office/powerpoint/2010/main" val="38575189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posing for a photo&#10;&#10;Description generated with very high confidence">
            <a:extLst>
              <a:ext uri="{FF2B5EF4-FFF2-40B4-BE49-F238E27FC236}">
                <a16:creationId xmlns:a16="http://schemas.microsoft.com/office/drawing/2014/main" xmlns="" id="{102C4023-0C70-466F-83A8-9BCF23CCF7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466" y="478564"/>
            <a:ext cx="8494520" cy="5896599"/>
          </a:xfrm>
          <a:prstGeom prst="rect">
            <a:avLst/>
          </a:prstGeom>
        </p:spPr>
      </p:pic>
    </p:spTree>
    <p:extLst>
      <p:ext uri="{BB962C8B-B14F-4D97-AF65-F5344CB8AC3E}">
        <p14:creationId xmlns:p14="http://schemas.microsoft.com/office/powerpoint/2010/main" val="40203984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ADBBDC-3559-45D3-8B12-2A553F25784E}"/>
              </a:ext>
            </a:extLst>
          </p:cNvPr>
          <p:cNvSpPr>
            <a:spLocks noGrp="1"/>
          </p:cNvSpPr>
          <p:nvPr>
            <p:ph type="title"/>
          </p:nvPr>
        </p:nvSpPr>
        <p:spPr>
          <a:xfrm>
            <a:off x="257694" y="216132"/>
            <a:ext cx="8628611" cy="6469894"/>
          </a:xfrm>
        </p:spPr>
        <p:txBody>
          <a:bodyPr/>
          <a:lstStyle/>
          <a:p>
            <a:pPr algn="ctr"/>
            <a:r>
              <a:rPr lang="en-US" b="1" dirty="0">
                <a:effectLst>
                  <a:outerShdw blurRad="38100" dist="38100" dir="2700000" algn="tl">
                    <a:srgbClr val="000000">
                      <a:alpha val="43137"/>
                    </a:srgbClr>
                  </a:outerShdw>
                </a:effectLst>
              </a:rPr>
              <a:t>READ YOUR BIBLE.  </a:t>
            </a:r>
            <a:r>
              <a:rPr lang="en-US" dirty="0"/>
              <a:t/>
            </a:r>
            <a:br>
              <a:rPr lang="en-US" dirty="0"/>
            </a:br>
            <a:r>
              <a:rPr lang="en-US" dirty="0"/>
              <a:t/>
            </a:r>
            <a:br>
              <a:rPr lang="en-US" dirty="0"/>
            </a:br>
            <a:r>
              <a:rPr lang="en-US" dirty="0"/>
              <a:t>You don’t read of Baptist, Methodist, Lutheran, Presbyterian, Episcopalian, Catholic, Mormon, Jehovah’s Witnesses, and on and on.</a:t>
            </a:r>
          </a:p>
        </p:txBody>
      </p:sp>
    </p:spTree>
    <p:extLst>
      <p:ext uri="{BB962C8B-B14F-4D97-AF65-F5344CB8AC3E}">
        <p14:creationId xmlns:p14="http://schemas.microsoft.com/office/powerpoint/2010/main" val="15234293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86BF94-3884-4AD7-85E6-69B1C1276676}"/>
              </a:ext>
            </a:extLst>
          </p:cNvPr>
          <p:cNvSpPr>
            <a:spLocks noGrp="1"/>
          </p:cNvSpPr>
          <p:nvPr>
            <p:ph type="title"/>
          </p:nvPr>
        </p:nvSpPr>
        <p:spPr>
          <a:xfrm>
            <a:off x="257694" y="216132"/>
            <a:ext cx="8628611" cy="6436338"/>
          </a:xfrm>
          <a:solidFill>
            <a:schemeClr val="accent1">
              <a:lumMod val="50000"/>
            </a:schemeClr>
          </a:solidFill>
        </p:spPr>
        <p:txBody>
          <a:bodyPr>
            <a:normAutofit/>
          </a:bodyPr>
          <a:lstStyle/>
          <a:p>
            <a:pPr algn="ctr"/>
            <a:r>
              <a:rPr lang="en-US" sz="6600" b="1" dirty="0">
                <a:ln w="22225">
                  <a:solidFill>
                    <a:schemeClr val="accent2"/>
                  </a:solidFill>
                  <a:prstDash val="solid"/>
                </a:ln>
                <a:solidFill>
                  <a:schemeClr val="accent2">
                    <a:lumMod val="40000"/>
                    <a:lumOff val="60000"/>
                  </a:schemeClr>
                </a:solidFill>
              </a:rPr>
              <a:t>OVER </a:t>
            </a:r>
            <a:br>
              <a:rPr lang="en-US" sz="6600" b="1" dirty="0">
                <a:ln w="22225">
                  <a:solidFill>
                    <a:schemeClr val="accent2"/>
                  </a:solidFill>
                  <a:prstDash val="solid"/>
                </a:ln>
                <a:solidFill>
                  <a:schemeClr val="accent2">
                    <a:lumMod val="40000"/>
                    <a:lumOff val="60000"/>
                  </a:schemeClr>
                </a:solidFill>
              </a:rPr>
            </a:br>
            <a:r>
              <a:rPr lang="en-US" sz="13800" b="1" dirty="0">
                <a:ln w="22225">
                  <a:solidFill>
                    <a:schemeClr val="accent2"/>
                  </a:solidFill>
                  <a:prstDash val="solid"/>
                </a:ln>
                <a:solidFill>
                  <a:schemeClr val="accent2">
                    <a:lumMod val="40000"/>
                    <a:lumOff val="60000"/>
                  </a:schemeClr>
                </a:solidFill>
              </a:rPr>
              <a:t>38,000</a:t>
            </a:r>
            <a:r>
              <a:rPr lang="en-US" sz="6600" b="1" dirty="0">
                <a:ln w="22225">
                  <a:solidFill>
                    <a:schemeClr val="accent2"/>
                  </a:solidFill>
                  <a:prstDash val="solid"/>
                </a:ln>
                <a:solidFill>
                  <a:schemeClr val="accent2">
                    <a:lumMod val="40000"/>
                    <a:lumOff val="60000"/>
                  </a:schemeClr>
                </a:solidFill>
              </a:rPr>
              <a:t/>
            </a:r>
            <a:br>
              <a:rPr lang="en-US" sz="6600" b="1" dirty="0">
                <a:ln w="22225">
                  <a:solidFill>
                    <a:schemeClr val="accent2"/>
                  </a:solidFill>
                  <a:prstDash val="solid"/>
                </a:ln>
                <a:solidFill>
                  <a:schemeClr val="accent2">
                    <a:lumMod val="40000"/>
                    <a:lumOff val="60000"/>
                  </a:schemeClr>
                </a:solidFill>
              </a:rPr>
            </a:br>
            <a:r>
              <a:rPr lang="en-US" sz="6600" b="1" dirty="0">
                <a:ln w="22225">
                  <a:solidFill>
                    <a:schemeClr val="accent2"/>
                  </a:solidFill>
                  <a:prstDash val="solid"/>
                </a:ln>
                <a:solidFill>
                  <a:schemeClr val="accent2">
                    <a:lumMod val="40000"/>
                    <a:lumOff val="60000"/>
                  </a:schemeClr>
                </a:solidFill>
              </a:rPr>
              <a:t>DENOMINATIONS</a:t>
            </a:r>
            <a:endParaRPr lang="en-US" sz="3600" dirty="0"/>
          </a:p>
        </p:txBody>
      </p:sp>
    </p:spTree>
    <p:extLst>
      <p:ext uri="{BB962C8B-B14F-4D97-AF65-F5344CB8AC3E}">
        <p14:creationId xmlns:p14="http://schemas.microsoft.com/office/powerpoint/2010/main" val="27561052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26F1DB-DF13-4663-94F7-4B89A7FEE5D4}"/>
              </a:ext>
            </a:extLst>
          </p:cNvPr>
          <p:cNvSpPr>
            <a:spLocks noGrp="1"/>
          </p:cNvSpPr>
          <p:nvPr>
            <p:ph type="title"/>
          </p:nvPr>
        </p:nvSpPr>
        <p:spPr/>
        <p:txBody>
          <a:bodyPr>
            <a:normAutofit fontScale="90000"/>
          </a:bodyPr>
          <a:lstStyle/>
          <a:p>
            <a:r>
              <a:rPr lang="en-US" dirty="0"/>
              <a:t>The church is made up of, comprised of, consists of the saved.</a:t>
            </a:r>
          </a:p>
        </p:txBody>
      </p:sp>
      <p:sp>
        <p:nvSpPr>
          <p:cNvPr id="3" name="Content Placeholder 2">
            <a:extLst>
              <a:ext uri="{FF2B5EF4-FFF2-40B4-BE49-F238E27FC236}">
                <a16:creationId xmlns:a16="http://schemas.microsoft.com/office/drawing/2014/main" xmlns="" id="{48D389DB-42C3-494D-B47D-52ED104BA8E7}"/>
              </a:ext>
            </a:extLst>
          </p:cNvPr>
          <p:cNvSpPr>
            <a:spLocks noGrp="1"/>
          </p:cNvSpPr>
          <p:nvPr>
            <p:ph idx="1"/>
          </p:nvPr>
        </p:nvSpPr>
        <p:spPr/>
        <p:txBody>
          <a:bodyPr/>
          <a:lstStyle/>
          <a:p>
            <a:pPr lvl="0"/>
            <a:r>
              <a:rPr lang="en-US" sz="3200" u="sng" dirty="0"/>
              <a:t>Acts 2:41 </a:t>
            </a:r>
            <a:r>
              <a:rPr lang="en-US" sz="3200" dirty="0"/>
              <a:t>– </a:t>
            </a:r>
            <a:r>
              <a:rPr lang="en-US" sz="3200" b="1" i="1" dirty="0"/>
              <a:t>“Then those that received His word were baptized and there was added about three thousand souls.”</a:t>
            </a:r>
            <a:r>
              <a:rPr lang="en-US" sz="3200" dirty="0"/>
              <a:t>  </a:t>
            </a:r>
          </a:p>
          <a:p>
            <a:r>
              <a:rPr lang="en-US" sz="3200" u="sng" dirty="0"/>
              <a:t>Acts 2:47</a:t>
            </a:r>
            <a:r>
              <a:rPr lang="en-US" sz="3200" dirty="0"/>
              <a:t> – </a:t>
            </a:r>
            <a:r>
              <a:rPr lang="en-US" sz="3200" b="1" i="1" dirty="0"/>
              <a:t>“Praising God and having favor with all of the people and the Lord added to the church daily those who were being saved.”</a:t>
            </a:r>
            <a:endParaRPr lang="en-US" sz="3200" dirty="0"/>
          </a:p>
          <a:p>
            <a:r>
              <a:rPr lang="en-US" sz="3200" u="sng" dirty="0"/>
              <a:t>1 Corinthians 12:13</a:t>
            </a:r>
            <a:r>
              <a:rPr lang="en-US" sz="3200" dirty="0"/>
              <a:t> - </a:t>
            </a:r>
            <a:r>
              <a:rPr lang="en-US" sz="3200" b="1" i="1" dirty="0"/>
              <a:t>13 For by one Spirit we were all baptized into one body</a:t>
            </a:r>
            <a:r>
              <a:rPr lang="en-US" sz="3200" dirty="0"/>
              <a:t>.</a:t>
            </a:r>
          </a:p>
          <a:p>
            <a:endParaRPr lang="en-US" dirty="0"/>
          </a:p>
        </p:txBody>
      </p:sp>
    </p:spTree>
    <p:extLst>
      <p:ext uri="{BB962C8B-B14F-4D97-AF65-F5344CB8AC3E}">
        <p14:creationId xmlns:p14="http://schemas.microsoft.com/office/powerpoint/2010/main" val="4078289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E1DDF9-622E-434F-AE6E-FDF9A3622480}"/>
              </a:ext>
            </a:extLst>
          </p:cNvPr>
          <p:cNvSpPr>
            <a:spLocks noGrp="1"/>
          </p:cNvSpPr>
          <p:nvPr>
            <p:ph type="title"/>
          </p:nvPr>
        </p:nvSpPr>
        <p:spPr>
          <a:xfrm>
            <a:off x="257694" y="216132"/>
            <a:ext cx="8628611" cy="6436338"/>
          </a:xfrm>
        </p:spPr>
        <p:txBody>
          <a:bodyPr>
            <a:normAutofit/>
          </a:bodyPr>
          <a:lstStyle/>
          <a:p>
            <a:pPr algn="ctr"/>
            <a:r>
              <a:rPr lang="en-US" b="1" i="1" dirty="0"/>
              <a:t>“and the Lord added to the church daily such as should be saved.”</a:t>
            </a:r>
            <a:r>
              <a:rPr lang="en-US" dirty="0"/>
              <a:t/>
            </a:r>
            <a:br>
              <a:rPr lang="en-US" dirty="0"/>
            </a:br>
            <a:endParaRPr lang="en-US" dirty="0"/>
          </a:p>
        </p:txBody>
      </p:sp>
    </p:spTree>
    <p:extLst>
      <p:ext uri="{BB962C8B-B14F-4D97-AF65-F5344CB8AC3E}">
        <p14:creationId xmlns:p14="http://schemas.microsoft.com/office/powerpoint/2010/main" val="2255648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F2B84E1-0480-4612-9AEA-0F6C9FBA44D8}"/>
              </a:ext>
            </a:extLst>
          </p:cNvPr>
          <p:cNvSpPr>
            <a:spLocks noGrp="1"/>
          </p:cNvSpPr>
          <p:nvPr>
            <p:ph type="title"/>
          </p:nvPr>
        </p:nvSpPr>
        <p:spPr/>
        <p:txBody>
          <a:bodyPr>
            <a:normAutofit fontScale="90000"/>
          </a:bodyPr>
          <a:lstStyle/>
          <a:p>
            <a:r>
              <a:rPr lang="en-US" b="1" dirty="0"/>
              <a:t>HOW DO YOU IDENTIFY THE CHURCH TODAY?</a:t>
            </a:r>
            <a:endParaRPr lang="en-US" dirty="0"/>
          </a:p>
        </p:txBody>
      </p:sp>
      <p:pic>
        <p:nvPicPr>
          <p:cNvPr id="4" name="Picture 3">
            <a:extLst>
              <a:ext uri="{FF2B5EF4-FFF2-40B4-BE49-F238E27FC236}">
                <a16:creationId xmlns:a16="http://schemas.microsoft.com/office/drawing/2014/main" xmlns="" id="{CDF45DE7-2E63-4AAF-A45A-E4DCAE395A25}"/>
              </a:ext>
            </a:extLst>
          </p:cNvPr>
          <p:cNvPicPr>
            <a:picLocks noChangeAspect="1"/>
          </p:cNvPicPr>
          <p:nvPr/>
        </p:nvPicPr>
        <p:blipFill>
          <a:blip r:embed="rId2"/>
          <a:stretch>
            <a:fillRect/>
          </a:stretch>
        </p:blipFill>
        <p:spPr>
          <a:xfrm>
            <a:off x="257694" y="1666045"/>
            <a:ext cx="4762500" cy="4733925"/>
          </a:xfrm>
          <a:prstGeom prst="rect">
            <a:avLst/>
          </a:prstGeom>
        </p:spPr>
      </p:pic>
      <p:pic>
        <p:nvPicPr>
          <p:cNvPr id="5" name="Picture 4">
            <a:extLst>
              <a:ext uri="{FF2B5EF4-FFF2-40B4-BE49-F238E27FC236}">
                <a16:creationId xmlns:a16="http://schemas.microsoft.com/office/drawing/2014/main" xmlns="" id="{E3FD59AF-80DD-459E-AC12-2F053ECDFC8B}"/>
              </a:ext>
            </a:extLst>
          </p:cNvPr>
          <p:cNvPicPr>
            <a:picLocks noChangeAspect="1"/>
          </p:cNvPicPr>
          <p:nvPr/>
        </p:nvPicPr>
        <p:blipFill>
          <a:blip r:embed="rId3"/>
          <a:stretch>
            <a:fillRect/>
          </a:stretch>
        </p:blipFill>
        <p:spPr>
          <a:xfrm>
            <a:off x="2745822" y="2266119"/>
            <a:ext cx="6286500" cy="3533775"/>
          </a:xfrm>
          <a:prstGeom prst="rect">
            <a:avLst/>
          </a:prstGeom>
        </p:spPr>
      </p:pic>
    </p:spTree>
    <p:extLst>
      <p:ext uri="{BB962C8B-B14F-4D97-AF65-F5344CB8AC3E}">
        <p14:creationId xmlns:p14="http://schemas.microsoft.com/office/powerpoint/2010/main" val="31229273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fltVal val="0"/>
                                          </p:val>
                                        </p:tav>
                                        <p:tav tm="100000">
                                          <p:val>
                                            <p:strVal val="#ppt_w"/>
                                          </p:val>
                                        </p:tav>
                                      </p:tavLst>
                                    </p:anim>
                                    <p:anim calcmode="lin" valueType="num">
                                      <p:cBhvr>
                                        <p:cTn id="15" dur="1000" fill="hold"/>
                                        <p:tgtEl>
                                          <p:spTgt spid="5"/>
                                        </p:tgtEl>
                                        <p:attrNameLst>
                                          <p:attrName>ppt_h</p:attrName>
                                        </p:attrNameLst>
                                      </p:cBhvr>
                                      <p:tavLst>
                                        <p:tav tm="0">
                                          <p:val>
                                            <p:fltVal val="0"/>
                                          </p:val>
                                        </p:tav>
                                        <p:tav tm="100000">
                                          <p:val>
                                            <p:strVal val="#ppt_h"/>
                                          </p:val>
                                        </p:tav>
                                      </p:tavLst>
                                    </p:anim>
                                    <p:anim calcmode="lin" valueType="num">
                                      <p:cBhvr>
                                        <p:cTn id="16" dur="1000" fill="hold"/>
                                        <p:tgtEl>
                                          <p:spTgt spid="5"/>
                                        </p:tgtEl>
                                        <p:attrNameLst>
                                          <p:attrName>style.rotation</p:attrName>
                                        </p:attrNameLst>
                                      </p:cBhvr>
                                      <p:tavLst>
                                        <p:tav tm="0">
                                          <p:val>
                                            <p:fltVal val="90"/>
                                          </p:val>
                                        </p:tav>
                                        <p:tav tm="100000">
                                          <p:val>
                                            <p:fltVal val="0"/>
                                          </p:val>
                                        </p:tav>
                                      </p:tavLst>
                                    </p:anim>
                                    <p:animEffect transition="in" filter="fade">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6E573ECD-DA2B-4793-B686-54B4EF4637D5}"/>
              </a:ext>
            </a:extLst>
          </p:cNvPr>
          <p:cNvSpPr>
            <a:spLocks noGrp="1"/>
          </p:cNvSpPr>
          <p:nvPr>
            <p:ph idx="1"/>
          </p:nvPr>
        </p:nvSpPr>
        <p:spPr>
          <a:xfrm>
            <a:off x="266007" y="260059"/>
            <a:ext cx="8628611" cy="6381810"/>
          </a:xfrm>
        </p:spPr>
        <p:txBody>
          <a:bodyPr>
            <a:normAutofit/>
          </a:bodyPr>
          <a:lstStyle/>
          <a:p>
            <a:r>
              <a:rPr lang="en-US" sz="3200" u="sng" dirty="0"/>
              <a:t>John 17:20-21</a:t>
            </a:r>
            <a:r>
              <a:rPr lang="en-US" sz="3200" dirty="0"/>
              <a:t> - </a:t>
            </a:r>
            <a:r>
              <a:rPr lang="en-US" sz="3200" b="1" i="1" dirty="0"/>
              <a:t>20 "I do not ask on behalf of these alone, but for those also who believe in Me through their word; 21 that they may all be one; even as You, Father, are in Me and I in You, that they also may be in Us, so that the world may believe that You sent Me</a:t>
            </a:r>
            <a:r>
              <a:rPr lang="en-US" sz="3200" dirty="0"/>
              <a:t>. </a:t>
            </a:r>
          </a:p>
          <a:p>
            <a:r>
              <a:rPr lang="en-US" sz="3200" u="sng" dirty="0"/>
              <a:t>1 Cor 1:10</a:t>
            </a:r>
            <a:r>
              <a:rPr lang="en-US" sz="3200" dirty="0"/>
              <a:t>- </a:t>
            </a:r>
            <a:r>
              <a:rPr lang="en-US" sz="3200" b="1" i="1" dirty="0"/>
              <a:t>Now I exhort you, brethren, by the name of our Lord Jesus Christ, that you all agree and that there be no divisions among you, but that you be made complete in the same mind and in the same judgment.</a:t>
            </a:r>
            <a:r>
              <a:rPr lang="en-US" dirty="0"/>
              <a:t> </a:t>
            </a:r>
          </a:p>
        </p:txBody>
      </p:sp>
    </p:spTree>
    <p:extLst>
      <p:ext uri="{BB962C8B-B14F-4D97-AF65-F5344CB8AC3E}">
        <p14:creationId xmlns:p14="http://schemas.microsoft.com/office/powerpoint/2010/main" val="27258817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53BB5D57-6178-4F62-B472-0312F6D95A8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solidFill>
            <a:srgbClr val="476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electronics&#10;&#10;Description generated with high confidence">
            <a:extLst>
              <a:ext uri="{FF2B5EF4-FFF2-40B4-BE49-F238E27FC236}">
                <a16:creationId xmlns:a16="http://schemas.microsoft.com/office/drawing/2014/main" xmlns="" id="{2DB8C341-0F9D-4896-8DB7-23378E2F4DE6}"/>
              </a:ext>
            </a:extLst>
          </p:cNvPr>
          <p:cNvPicPr>
            <a:picLocks noChangeAspect="1"/>
          </p:cNvPicPr>
          <p:nvPr/>
        </p:nvPicPr>
        <p:blipFill rotWithShape="1">
          <a:blip r:embed="rId2"/>
          <a:srcRect l="5866" r="11188" b="1"/>
          <a:stretch/>
        </p:blipFill>
        <p:spPr>
          <a:xfrm>
            <a:off x="482600" y="643467"/>
            <a:ext cx="8178799" cy="5571066"/>
          </a:xfrm>
          <a:prstGeom prst="rect">
            <a:avLst/>
          </a:prstGeom>
        </p:spPr>
      </p:pic>
      <p:sp>
        <p:nvSpPr>
          <p:cNvPr id="11" name="Rectangle 10">
            <a:extLst>
              <a:ext uri="{FF2B5EF4-FFF2-40B4-BE49-F238E27FC236}">
                <a16:creationId xmlns:a16="http://schemas.microsoft.com/office/drawing/2014/main" xmlns="" id="{4C61BD32-7542-4D52-BA5A-3ADE869BF8A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57759" y="480060"/>
            <a:ext cx="8428482"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35079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71B2258F-86CA-4D4D-8270-BC05FCDEBFB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text, book&#10;&#10;Description generated with very high confidence">
            <a:extLst>
              <a:ext uri="{FF2B5EF4-FFF2-40B4-BE49-F238E27FC236}">
                <a16:creationId xmlns:a16="http://schemas.microsoft.com/office/drawing/2014/main" xmlns="" id="{7F4450CD-44E4-4B3C-AC34-60CC595CBF4A}"/>
              </a:ext>
            </a:extLst>
          </p:cNvPr>
          <p:cNvPicPr>
            <a:picLocks noChangeAspect="1"/>
          </p:cNvPicPr>
          <p:nvPr/>
        </p:nvPicPr>
        <p:blipFill rotWithShape="1">
          <a:blip r:embed="rId2">
            <a:alphaModFix amt="50000"/>
            <a:extLst/>
          </a:blip>
          <a:srcRect l="8563" r="21770" b="-1"/>
          <a:stretch/>
        </p:blipFill>
        <p:spPr>
          <a:xfrm>
            <a:off x="20" y="1"/>
            <a:ext cx="9143980" cy="6857999"/>
          </a:xfrm>
          <a:prstGeom prst="rect">
            <a:avLst/>
          </a:prstGeom>
        </p:spPr>
      </p:pic>
      <p:sp>
        <p:nvSpPr>
          <p:cNvPr id="2" name="Title 1">
            <a:extLst>
              <a:ext uri="{FF2B5EF4-FFF2-40B4-BE49-F238E27FC236}">
                <a16:creationId xmlns:a16="http://schemas.microsoft.com/office/drawing/2014/main" xmlns="" id="{857F32F9-EC83-4FA7-A1F6-3B4C073326F0}"/>
              </a:ext>
            </a:extLst>
          </p:cNvPr>
          <p:cNvSpPr>
            <a:spLocks noGrp="1"/>
          </p:cNvSpPr>
          <p:nvPr>
            <p:ph type="title"/>
          </p:nvPr>
        </p:nvSpPr>
        <p:spPr>
          <a:xfrm>
            <a:off x="1143000" y="1122362"/>
            <a:ext cx="6858000" cy="2900518"/>
          </a:xfrm>
        </p:spPr>
        <p:txBody>
          <a:bodyPr vert="horz" lIns="91440" tIns="45720" rIns="91440" bIns="45720" rtlCol="0" anchor="b">
            <a:normAutofit/>
          </a:bodyPr>
          <a:lstStyle/>
          <a:p>
            <a:pPr algn="ctr"/>
            <a:r>
              <a:rPr lang="en-US" sz="6000">
                <a:solidFill>
                  <a:srgbClr val="FFFFFF"/>
                </a:solidFill>
                <a:latin typeface="+mj-lt"/>
              </a:rPr>
              <a:t>That right instrument is the Bible.</a:t>
            </a:r>
          </a:p>
        </p:txBody>
      </p:sp>
    </p:spTree>
    <p:extLst>
      <p:ext uri="{BB962C8B-B14F-4D97-AF65-F5344CB8AC3E}">
        <p14:creationId xmlns:p14="http://schemas.microsoft.com/office/powerpoint/2010/main" val="108597135"/>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xmlns=""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solidFill>
            <a:srgbClr val="797A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xmlns=""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46EF1ABF-5458-49C5-B395-97FAEFDCD388}"/>
              </a:ext>
            </a:extLst>
          </p:cNvPr>
          <p:cNvPicPr>
            <a:picLocks noChangeAspect="1"/>
          </p:cNvPicPr>
          <p:nvPr/>
        </p:nvPicPr>
        <p:blipFill>
          <a:blip r:embed="rId2"/>
          <a:stretch>
            <a:fillRect/>
          </a:stretch>
        </p:blipFill>
        <p:spPr>
          <a:xfrm>
            <a:off x="482600" y="1153682"/>
            <a:ext cx="8178799" cy="4409629"/>
          </a:xfrm>
          <a:prstGeom prst="rect">
            <a:avLst/>
          </a:prstGeom>
        </p:spPr>
      </p:pic>
    </p:spTree>
    <p:extLst>
      <p:ext uri="{BB962C8B-B14F-4D97-AF65-F5344CB8AC3E}">
        <p14:creationId xmlns:p14="http://schemas.microsoft.com/office/powerpoint/2010/main" val="27078678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8DFC1E-23C4-405F-AC42-752B45BBA035}"/>
              </a:ext>
            </a:extLst>
          </p:cNvPr>
          <p:cNvSpPr>
            <a:spLocks noGrp="1"/>
          </p:cNvSpPr>
          <p:nvPr>
            <p:ph type="title"/>
          </p:nvPr>
        </p:nvSpPr>
        <p:spPr/>
        <p:txBody>
          <a:bodyPr/>
          <a:lstStyle/>
          <a:p>
            <a:r>
              <a:rPr lang="en-US" b="1" dirty="0"/>
              <a:t>THE ORIGINAL CHURCH</a:t>
            </a:r>
            <a:endParaRPr lang="en-US" dirty="0"/>
          </a:p>
        </p:txBody>
      </p:sp>
      <p:sp>
        <p:nvSpPr>
          <p:cNvPr id="3" name="Content Placeholder 2">
            <a:extLst>
              <a:ext uri="{FF2B5EF4-FFF2-40B4-BE49-F238E27FC236}">
                <a16:creationId xmlns:a16="http://schemas.microsoft.com/office/drawing/2014/main" xmlns="" id="{6FC3A4C8-8ADE-4D64-A055-EBE507AB5F0B}"/>
              </a:ext>
            </a:extLst>
          </p:cNvPr>
          <p:cNvSpPr>
            <a:spLocks noGrp="1"/>
          </p:cNvSpPr>
          <p:nvPr>
            <p:ph idx="1"/>
          </p:nvPr>
        </p:nvSpPr>
        <p:spPr>
          <a:xfrm>
            <a:off x="257693" y="1471354"/>
            <a:ext cx="8628611" cy="4816244"/>
          </a:xfrm>
        </p:spPr>
        <p:txBody>
          <a:bodyPr>
            <a:noAutofit/>
          </a:bodyPr>
          <a:lstStyle/>
          <a:p>
            <a:r>
              <a:rPr lang="en-US" sz="4000" dirty="0"/>
              <a:t>…  In the New Testament times a sinner had to be saved from their sins.  At the point of salvation, the Lord added the person to his church.  </a:t>
            </a:r>
            <a:r>
              <a:rPr lang="en-US" sz="4000" u="sng" dirty="0"/>
              <a:t>Acts 2:47</a:t>
            </a:r>
            <a:r>
              <a:rPr lang="en-US" sz="4000" dirty="0"/>
              <a:t> </a:t>
            </a:r>
          </a:p>
          <a:p>
            <a:r>
              <a:rPr lang="en-US" sz="4000" dirty="0"/>
              <a:t>As we have studied people were instructed to meet five requirements for salvation and church membership.</a:t>
            </a:r>
          </a:p>
        </p:txBody>
      </p:sp>
    </p:spTree>
    <p:extLst>
      <p:ext uri="{BB962C8B-B14F-4D97-AF65-F5344CB8AC3E}">
        <p14:creationId xmlns:p14="http://schemas.microsoft.com/office/powerpoint/2010/main" val="21766462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B7031EB3-BD00-4C6B-831C-635E949F7743}"/>
              </a:ext>
            </a:extLst>
          </p:cNvPr>
          <p:cNvSpPr>
            <a:spLocks noGrp="1"/>
          </p:cNvSpPr>
          <p:nvPr>
            <p:ph idx="1"/>
          </p:nvPr>
        </p:nvSpPr>
        <p:spPr>
          <a:xfrm>
            <a:off x="266007" y="117446"/>
            <a:ext cx="8628611" cy="6524423"/>
          </a:xfrm>
        </p:spPr>
        <p:txBody>
          <a:bodyPr>
            <a:normAutofit lnSpcReduction="10000"/>
          </a:bodyPr>
          <a:lstStyle/>
          <a:p>
            <a:r>
              <a:rPr lang="en-US" sz="3200" b="1" dirty="0"/>
              <a:t>Hear</a:t>
            </a:r>
            <a:r>
              <a:rPr lang="en-US" sz="3200" dirty="0"/>
              <a:t> – </a:t>
            </a:r>
            <a:r>
              <a:rPr lang="en-US" sz="3200" u="sng" dirty="0"/>
              <a:t>Romans 10:17</a:t>
            </a:r>
            <a:endParaRPr lang="en-US" sz="3200" dirty="0"/>
          </a:p>
          <a:p>
            <a:r>
              <a:rPr lang="en-US" sz="3200" dirty="0"/>
              <a:t>This produced </a:t>
            </a:r>
            <a:r>
              <a:rPr lang="en-US" sz="3200" b="1" dirty="0"/>
              <a:t>faith</a:t>
            </a:r>
            <a:r>
              <a:rPr lang="en-US" sz="3200" dirty="0"/>
              <a:t> in Jesus Christ, the Son of God.  </a:t>
            </a:r>
            <a:r>
              <a:rPr lang="en-US" sz="3200" u="sng" dirty="0"/>
              <a:t>John 8:24</a:t>
            </a:r>
            <a:r>
              <a:rPr lang="en-US" sz="3200" dirty="0"/>
              <a:t>- </a:t>
            </a:r>
            <a:r>
              <a:rPr lang="en-US" sz="3200" b="1" i="1" dirty="0"/>
              <a:t>24 Therefore I said to you that you will die in your sins; for unless you believe that I am He, you will die in your sins.</a:t>
            </a:r>
            <a:r>
              <a:rPr lang="en-US" sz="3200" dirty="0"/>
              <a:t>" </a:t>
            </a:r>
          </a:p>
          <a:p>
            <a:r>
              <a:rPr lang="en-US" sz="3200" dirty="0"/>
              <a:t>Next they were instructed to </a:t>
            </a:r>
            <a:r>
              <a:rPr lang="en-US" sz="3200" b="1" dirty="0"/>
              <a:t>repent</a:t>
            </a:r>
            <a:r>
              <a:rPr lang="en-US" sz="3200" dirty="0"/>
              <a:t> of their sins.  (to be sorry for and to turn from their sins)</a:t>
            </a:r>
          </a:p>
          <a:p>
            <a:r>
              <a:rPr lang="en-US" sz="3200" dirty="0"/>
              <a:t>They </a:t>
            </a:r>
            <a:r>
              <a:rPr lang="en-US" sz="3200" b="1" dirty="0"/>
              <a:t>confessed</a:t>
            </a:r>
            <a:r>
              <a:rPr lang="en-US" sz="3200" dirty="0"/>
              <a:t> their faith – </a:t>
            </a:r>
            <a:r>
              <a:rPr lang="en-US" sz="3200" u="sng" dirty="0"/>
              <a:t>Acts 8 </a:t>
            </a:r>
            <a:r>
              <a:rPr lang="en-US" sz="3200" dirty="0"/>
              <a:t>– The Eunuch.</a:t>
            </a:r>
          </a:p>
          <a:p>
            <a:r>
              <a:rPr lang="en-US" sz="3200" dirty="0"/>
              <a:t>They were </a:t>
            </a:r>
            <a:r>
              <a:rPr lang="en-US" sz="3200" b="1" dirty="0"/>
              <a:t>baptized</a:t>
            </a:r>
            <a:r>
              <a:rPr lang="en-US" sz="3200" dirty="0"/>
              <a:t> into Christ, into his body.  When baptized we are baptized into Christ and into His church at one and the same time.</a:t>
            </a:r>
            <a:r>
              <a:rPr lang="en-US" dirty="0"/>
              <a:t> </a:t>
            </a:r>
          </a:p>
        </p:txBody>
      </p:sp>
    </p:spTree>
    <p:extLst>
      <p:ext uri="{BB962C8B-B14F-4D97-AF65-F5344CB8AC3E}">
        <p14:creationId xmlns:p14="http://schemas.microsoft.com/office/powerpoint/2010/main" val="18952938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B0204B5-D093-410C-BA7F-CD5DE37C677D}"/>
              </a:ext>
            </a:extLst>
          </p:cNvPr>
          <p:cNvSpPr>
            <a:spLocks noGrp="1"/>
          </p:cNvSpPr>
          <p:nvPr>
            <p:ph type="title"/>
          </p:nvPr>
        </p:nvSpPr>
        <p:spPr>
          <a:xfrm>
            <a:off x="257694" y="216132"/>
            <a:ext cx="8628611" cy="6520228"/>
          </a:xfrm>
        </p:spPr>
        <p:txBody>
          <a:bodyPr>
            <a:normAutofit/>
          </a:bodyPr>
          <a:lstStyle/>
          <a:p>
            <a:pPr algn="ctr"/>
            <a:r>
              <a:rPr lang="en-US" sz="6000" b="1" dirty="0"/>
              <a:t>THEN THAT IS NOT THE CHURCH OF THE BIBLE</a:t>
            </a:r>
            <a:r>
              <a:rPr lang="en-US" sz="6000" dirty="0"/>
              <a:t>.</a:t>
            </a:r>
          </a:p>
        </p:txBody>
      </p:sp>
    </p:spTree>
    <p:extLst>
      <p:ext uri="{BB962C8B-B14F-4D97-AF65-F5344CB8AC3E}">
        <p14:creationId xmlns:p14="http://schemas.microsoft.com/office/powerpoint/2010/main" val="1364116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2F1B5419-BF51-4787-AEFD-865311D85B3F}"/>
              </a:ext>
            </a:extLst>
          </p:cNvPr>
          <p:cNvSpPr>
            <a:spLocks noGrp="1"/>
          </p:cNvSpPr>
          <p:nvPr>
            <p:ph idx="1"/>
          </p:nvPr>
        </p:nvSpPr>
        <p:spPr>
          <a:xfrm>
            <a:off x="266007" y="830510"/>
            <a:ext cx="8628611" cy="5811359"/>
          </a:xfrm>
        </p:spPr>
        <p:txBody>
          <a:bodyPr/>
          <a:lstStyle/>
          <a:p>
            <a:pPr lvl="0"/>
            <a:r>
              <a:rPr lang="en-US" sz="3200" dirty="0"/>
              <a:t>The Original church worshipped God on the First Day of the week, or Sunday.  </a:t>
            </a:r>
            <a:r>
              <a:rPr lang="en-US" sz="3200" u="sng" dirty="0"/>
              <a:t>Acts 2: 42</a:t>
            </a:r>
            <a:r>
              <a:rPr lang="en-US" sz="3200" dirty="0"/>
              <a:t> -  </a:t>
            </a:r>
            <a:r>
              <a:rPr lang="en-US" sz="3200" b="1" i="1" dirty="0"/>
              <a:t>42 They were continually devoting themselves to the apostles' teaching and to fellowship, to the breaking of bread and to prayer.</a:t>
            </a:r>
            <a:r>
              <a:rPr lang="en-US" sz="3200" dirty="0"/>
              <a:t> NASU</a:t>
            </a:r>
          </a:p>
          <a:p>
            <a:r>
              <a:rPr lang="en-US" sz="3200" u="sng" dirty="0"/>
              <a:t>Acts 20:7</a:t>
            </a:r>
            <a:r>
              <a:rPr lang="en-US" sz="3200" dirty="0"/>
              <a:t> - </a:t>
            </a:r>
            <a:r>
              <a:rPr lang="en-US" sz="3200" b="1" i="1" dirty="0"/>
              <a:t>7 On the first day of the week, when we were gathered together to break bread, Paul began talking to them, intending to leave the next day, and he prolonged his message until midnight</a:t>
            </a:r>
            <a:r>
              <a:rPr lang="en-US" sz="3200" dirty="0"/>
              <a:t>. </a:t>
            </a:r>
          </a:p>
          <a:p>
            <a:endParaRPr lang="en-US" dirty="0"/>
          </a:p>
        </p:txBody>
      </p:sp>
    </p:spTree>
    <p:extLst>
      <p:ext uri="{BB962C8B-B14F-4D97-AF65-F5344CB8AC3E}">
        <p14:creationId xmlns:p14="http://schemas.microsoft.com/office/powerpoint/2010/main" val="18065765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F3AF38-1D61-4F1F-A57D-D85D9CA19531}"/>
              </a:ext>
            </a:extLst>
          </p:cNvPr>
          <p:cNvSpPr>
            <a:spLocks noGrp="1"/>
          </p:cNvSpPr>
          <p:nvPr>
            <p:ph type="title"/>
          </p:nvPr>
        </p:nvSpPr>
        <p:spPr/>
        <p:txBody>
          <a:bodyPr>
            <a:normAutofit fontScale="90000"/>
          </a:bodyPr>
          <a:lstStyle/>
          <a:p>
            <a:r>
              <a:rPr lang="en-US" dirty="0"/>
              <a:t>When they worshiped they did the following</a:t>
            </a:r>
          </a:p>
        </p:txBody>
      </p:sp>
      <p:sp>
        <p:nvSpPr>
          <p:cNvPr id="3" name="Content Placeholder 2">
            <a:extLst>
              <a:ext uri="{FF2B5EF4-FFF2-40B4-BE49-F238E27FC236}">
                <a16:creationId xmlns:a16="http://schemas.microsoft.com/office/drawing/2014/main" xmlns="" id="{DC523C09-B633-4FAC-9976-993C9D2CB6CA}"/>
              </a:ext>
            </a:extLst>
          </p:cNvPr>
          <p:cNvSpPr>
            <a:spLocks noGrp="1"/>
          </p:cNvSpPr>
          <p:nvPr>
            <p:ph idx="1"/>
          </p:nvPr>
        </p:nvSpPr>
        <p:spPr/>
        <p:txBody>
          <a:bodyPr>
            <a:normAutofit fontScale="92500" lnSpcReduction="20000"/>
          </a:bodyPr>
          <a:lstStyle/>
          <a:p>
            <a:r>
              <a:rPr lang="en-US" dirty="0"/>
              <a:t>There was teaching or preaching from the Scriptures.  </a:t>
            </a:r>
            <a:r>
              <a:rPr lang="en-US" u="sng" dirty="0"/>
              <a:t>2 Tim 2:15</a:t>
            </a:r>
            <a:r>
              <a:rPr lang="en-US" dirty="0"/>
              <a:t> - </a:t>
            </a:r>
            <a:r>
              <a:rPr lang="en-US" b="1" i="1" dirty="0"/>
              <a:t>15 Be diligent to present yourself approved to God as a workman who does not need to be ashamed, accurately handling the word of truth.</a:t>
            </a:r>
            <a:r>
              <a:rPr lang="en-US" dirty="0"/>
              <a:t> NASU</a:t>
            </a:r>
          </a:p>
          <a:p>
            <a:r>
              <a:rPr lang="en-US" u="sng" dirty="0"/>
              <a:t>2 Tim 4:1-2</a:t>
            </a:r>
            <a:r>
              <a:rPr lang="en-US" dirty="0"/>
              <a:t> - </a:t>
            </a:r>
            <a:r>
              <a:rPr lang="en-US" b="1" i="1" dirty="0"/>
              <a:t>I solemnly charge you in the presence of God and of Christ Jesus, who is to judge the living and the dead, and by His appearing and His kingdom: 2 preach the word; be ready in season and out of season; reprove, rebuke, exhort, with great patience and instruction</a:t>
            </a:r>
            <a:r>
              <a:rPr lang="en-US" dirty="0"/>
              <a:t>.</a:t>
            </a:r>
          </a:p>
          <a:p>
            <a:r>
              <a:rPr lang="en-US" u="sng" dirty="0"/>
              <a:t>1 Tim 4:13 </a:t>
            </a:r>
            <a:r>
              <a:rPr lang="en-US" dirty="0"/>
              <a:t>- </a:t>
            </a:r>
            <a:r>
              <a:rPr lang="en-US" b="1" i="1" dirty="0"/>
              <a:t>Until I come, devote yourself to the public reading of Scripture, to exhortation, to teaching. </a:t>
            </a:r>
          </a:p>
          <a:p>
            <a:endParaRPr lang="en-US" dirty="0"/>
          </a:p>
          <a:p>
            <a:endParaRPr lang="en-US" dirty="0"/>
          </a:p>
        </p:txBody>
      </p:sp>
    </p:spTree>
    <p:extLst>
      <p:ext uri="{BB962C8B-B14F-4D97-AF65-F5344CB8AC3E}">
        <p14:creationId xmlns:p14="http://schemas.microsoft.com/office/powerpoint/2010/main" val="980680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5A7D1C23-4E68-45F8-8344-F5B54F70D049}"/>
              </a:ext>
            </a:extLst>
          </p:cNvPr>
          <p:cNvSpPr>
            <a:spLocks noGrp="1"/>
          </p:cNvSpPr>
          <p:nvPr>
            <p:ph idx="1"/>
          </p:nvPr>
        </p:nvSpPr>
        <p:spPr>
          <a:xfrm>
            <a:off x="266007" y="134224"/>
            <a:ext cx="8628611" cy="6507645"/>
          </a:xfrm>
        </p:spPr>
        <p:txBody>
          <a:bodyPr>
            <a:normAutofit fontScale="92500"/>
          </a:bodyPr>
          <a:lstStyle/>
          <a:p>
            <a:r>
              <a:rPr lang="en-US" dirty="0"/>
              <a:t>There was a collection – or giving -  </a:t>
            </a:r>
            <a:r>
              <a:rPr lang="en-US" u="sng" dirty="0"/>
              <a:t>1 Cor 16:1-2</a:t>
            </a:r>
            <a:r>
              <a:rPr lang="en-US" dirty="0"/>
              <a:t> - </a:t>
            </a:r>
            <a:r>
              <a:rPr lang="en-US" b="1" i="1" dirty="0"/>
              <a:t>Now concerning the collection for the saints, as I directed the churches of Galatia, so do you also. 2 On the first day of every week each one of you is to put aside and save, as he may prosper, so that no collections be made when I come.</a:t>
            </a:r>
          </a:p>
          <a:p>
            <a:r>
              <a:rPr lang="en-US" dirty="0"/>
              <a:t>Partook of the Lord’s Supper - </a:t>
            </a:r>
            <a:r>
              <a:rPr lang="en-US" u="sng" dirty="0"/>
              <a:t>Acts 20:7</a:t>
            </a:r>
            <a:r>
              <a:rPr lang="en-US" dirty="0"/>
              <a:t> - </a:t>
            </a:r>
            <a:r>
              <a:rPr lang="en-US" b="1" i="1" dirty="0"/>
              <a:t>7  On the first day of the week, when we were gathered together to break bread, Paul talked with them, intending to depart on the next day, and he prolonged his speech until midnight. </a:t>
            </a:r>
          </a:p>
          <a:p>
            <a:r>
              <a:rPr lang="en-US" dirty="0"/>
              <a:t>Prayed together </a:t>
            </a:r>
            <a:r>
              <a:rPr lang="en-US" b="1" i="1" dirty="0"/>
              <a:t>- </a:t>
            </a:r>
            <a:r>
              <a:rPr lang="en-US" dirty="0"/>
              <a:t> </a:t>
            </a:r>
            <a:r>
              <a:rPr lang="en-US" u="sng" dirty="0"/>
              <a:t>1 Tim 2:1 </a:t>
            </a:r>
            <a:r>
              <a:rPr lang="en-US" dirty="0"/>
              <a:t>- </a:t>
            </a:r>
            <a:r>
              <a:rPr lang="en-US" b="1" i="1" dirty="0"/>
              <a:t>I urge you, first of all, to pray for all people. Ask God to help them; intercede on their behalf, and give thanks for them. </a:t>
            </a:r>
            <a:r>
              <a:rPr lang="en-US" dirty="0"/>
              <a:t>Holy Bible, New Living Translation.</a:t>
            </a:r>
          </a:p>
          <a:p>
            <a:r>
              <a:rPr lang="en-US" b="1" dirty="0"/>
              <a:t>Sang praises to God.</a:t>
            </a:r>
            <a:r>
              <a:rPr lang="en-US" dirty="0"/>
              <a:t> (More in depth lesson to come)</a:t>
            </a:r>
          </a:p>
          <a:p>
            <a:endParaRPr lang="en-US" dirty="0"/>
          </a:p>
        </p:txBody>
      </p:sp>
    </p:spTree>
    <p:extLst>
      <p:ext uri="{BB962C8B-B14F-4D97-AF65-F5344CB8AC3E}">
        <p14:creationId xmlns:p14="http://schemas.microsoft.com/office/powerpoint/2010/main" val="18910227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B81F33-6C7E-4EA9-9453-74D0C212CB15}"/>
              </a:ext>
            </a:extLst>
          </p:cNvPr>
          <p:cNvSpPr>
            <a:spLocks noGrp="1"/>
          </p:cNvSpPr>
          <p:nvPr>
            <p:ph type="title"/>
          </p:nvPr>
        </p:nvSpPr>
        <p:spPr/>
        <p:txBody>
          <a:bodyPr>
            <a:noAutofit/>
          </a:bodyPr>
          <a:lstStyle/>
          <a:p>
            <a:r>
              <a:rPr lang="en-US" sz="3200" dirty="0"/>
              <a:t>The church of the Bible was organized with elders, deacons, evangelists/ministers.</a:t>
            </a:r>
          </a:p>
        </p:txBody>
      </p:sp>
      <p:sp>
        <p:nvSpPr>
          <p:cNvPr id="3" name="Content Placeholder 2">
            <a:extLst>
              <a:ext uri="{FF2B5EF4-FFF2-40B4-BE49-F238E27FC236}">
                <a16:creationId xmlns:a16="http://schemas.microsoft.com/office/drawing/2014/main" xmlns="" id="{D8A4B6E5-A379-435D-8C63-679BD7BE6074}"/>
              </a:ext>
            </a:extLst>
          </p:cNvPr>
          <p:cNvSpPr>
            <a:spLocks noGrp="1"/>
          </p:cNvSpPr>
          <p:nvPr>
            <p:ph idx="1"/>
          </p:nvPr>
        </p:nvSpPr>
        <p:spPr>
          <a:xfrm>
            <a:off x="266007" y="3196205"/>
            <a:ext cx="8628611" cy="3514987"/>
          </a:xfrm>
        </p:spPr>
        <p:txBody>
          <a:bodyPr>
            <a:normAutofit/>
          </a:bodyPr>
          <a:lstStyle/>
          <a:p>
            <a:pPr algn="ctr"/>
            <a:r>
              <a:rPr lang="en-US" sz="4800" dirty="0"/>
              <a:t>These men were called elders, bishops, presbyters, shepherds, overseers, pastors. </a:t>
            </a:r>
          </a:p>
        </p:txBody>
      </p:sp>
    </p:spTree>
    <p:extLst>
      <p:ext uri="{BB962C8B-B14F-4D97-AF65-F5344CB8AC3E}">
        <p14:creationId xmlns:p14="http://schemas.microsoft.com/office/powerpoint/2010/main" val="19211519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8368EF5B-E219-4BF5-90C8-DA7932BC4EBF}"/>
              </a:ext>
            </a:extLst>
          </p:cNvPr>
          <p:cNvSpPr>
            <a:spLocks noGrp="1"/>
          </p:cNvSpPr>
          <p:nvPr>
            <p:ph idx="1"/>
          </p:nvPr>
        </p:nvSpPr>
        <p:spPr>
          <a:xfrm>
            <a:off x="266007" y="612396"/>
            <a:ext cx="8628611" cy="5704514"/>
          </a:xfrm>
          <a:solidFill>
            <a:srgbClr val="7A5128"/>
          </a:solidFill>
        </p:spPr>
        <p:txBody>
          <a:bodyPr>
            <a:normAutofit/>
          </a:bodyPr>
          <a:lstStyle/>
          <a:p>
            <a:r>
              <a:rPr lang="en-US" u="sng" dirty="0"/>
              <a:t>Ephesians 4:1-6</a:t>
            </a:r>
            <a:r>
              <a:rPr lang="en-US" dirty="0"/>
              <a:t> - </a:t>
            </a:r>
            <a:r>
              <a:rPr lang="en-US" b="1" i="1" dirty="0"/>
              <a:t>Therefore I, the prisoner of the Lord, implore you to walk in a manner worthy of the calling with which you have been called, 2 with all humility and gentleness, with patience, showing tolerance for one another in love, 3 being diligent to preserve the unity of the Spirit in the bond of peace. 4 There is one body and one Spirit, just as also you were called in one hope of your calling; 5 one Lord, one faith, one baptism, 6 one God and Father of all who is over all and through all and in all.</a:t>
            </a:r>
            <a:r>
              <a:rPr lang="en-US" dirty="0"/>
              <a:t> </a:t>
            </a:r>
          </a:p>
        </p:txBody>
      </p:sp>
    </p:spTree>
    <p:extLst>
      <p:ext uri="{BB962C8B-B14F-4D97-AF65-F5344CB8AC3E}">
        <p14:creationId xmlns:p14="http://schemas.microsoft.com/office/powerpoint/2010/main" val="28722209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53BB5D57-6178-4F62-B472-0312F6D95A8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solidFill>
            <a:srgbClr val="4B3D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wearing a suit and tie&#10;&#10;Description generated with very high confidence">
            <a:extLst>
              <a:ext uri="{FF2B5EF4-FFF2-40B4-BE49-F238E27FC236}">
                <a16:creationId xmlns:a16="http://schemas.microsoft.com/office/drawing/2014/main" xmlns="" id="{2493A8EF-D1A6-4CF7-93F5-974BA5769C4E}"/>
              </a:ext>
            </a:extLst>
          </p:cNvPr>
          <p:cNvPicPr>
            <a:picLocks noChangeAspect="1"/>
          </p:cNvPicPr>
          <p:nvPr/>
        </p:nvPicPr>
        <p:blipFill rotWithShape="1">
          <a:blip r:embed="rId2"/>
          <a:srcRect b="8875"/>
          <a:stretch/>
        </p:blipFill>
        <p:spPr>
          <a:xfrm>
            <a:off x="482600" y="643467"/>
            <a:ext cx="8178799" cy="5571066"/>
          </a:xfrm>
          <a:prstGeom prst="rect">
            <a:avLst/>
          </a:prstGeom>
        </p:spPr>
      </p:pic>
      <p:sp>
        <p:nvSpPr>
          <p:cNvPr id="11" name="Rectangle 10">
            <a:extLst>
              <a:ext uri="{FF2B5EF4-FFF2-40B4-BE49-F238E27FC236}">
                <a16:creationId xmlns:a16="http://schemas.microsoft.com/office/drawing/2014/main" xmlns="" id="{4C61BD32-7542-4D52-BA5A-3ADE869BF8A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57759" y="480060"/>
            <a:ext cx="8428482"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57210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AFD129-598D-437D-A3C1-6A30E680F91D}"/>
              </a:ext>
            </a:extLst>
          </p:cNvPr>
          <p:cNvSpPr>
            <a:spLocks noGrp="1"/>
          </p:cNvSpPr>
          <p:nvPr>
            <p:ph type="title"/>
          </p:nvPr>
        </p:nvSpPr>
        <p:spPr>
          <a:solidFill>
            <a:schemeClr val="accent2">
              <a:lumMod val="50000"/>
            </a:schemeClr>
          </a:solidFill>
        </p:spPr>
        <p:txBody>
          <a:bodyPr>
            <a:normAutofit fontScale="90000"/>
          </a:bodyPr>
          <a:lstStyle/>
          <a:p>
            <a:pPr algn="ctr"/>
            <a:r>
              <a:rPr lang="en-US" b="1" dirty="0">
                <a:effectLst>
                  <a:outerShdw blurRad="38100" dist="38100" dir="2700000" algn="tl">
                    <a:srgbClr val="000000">
                      <a:alpha val="43137"/>
                    </a:srgbClr>
                  </a:outerShdw>
                </a:effectLst>
              </a:rPr>
              <a:t>The original church wore no particular name. </a:t>
            </a:r>
          </a:p>
        </p:txBody>
      </p:sp>
      <p:sp>
        <p:nvSpPr>
          <p:cNvPr id="3" name="Content Placeholder 2">
            <a:extLst>
              <a:ext uri="{FF2B5EF4-FFF2-40B4-BE49-F238E27FC236}">
                <a16:creationId xmlns:a16="http://schemas.microsoft.com/office/drawing/2014/main" xmlns="" id="{43ED4370-6094-4094-A469-249737D9868E}"/>
              </a:ext>
            </a:extLst>
          </p:cNvPr>
          <p:cNvSpPr>
            <a:spLocks noGrp="1"/>
          </p:cNvSpPr>
          <p:nvPr>
            <p:ph idx="1"/>
          </p:nvPr>
        </p:nvSpPr>
        <p:spPr/>
        <p:txBody>
          <a:bodyPr>
            <a:normAutofit fontScale="92500" lnSpcReduction="20000"/>
          </a:bodyPr>
          <a:lstStyle/>
          <a:p>
            <a:r>
              <a:rPr lang="en-US" dirty="0"/>
              <a:t>It’s called the church, the body, the church of God, churches of Christ salute you, Christ’s body… the bride of Christ.  The members of the church were simply called Christians. </a:t>
            </a:r>
          </a:p>
          <a:p>
            <a:r>
              <a:rPr lang="en-US" u="sng" dirty="0"/>
              <a:t>Acts 11:26</a:t>
            </a:r>
            <a:r>
              <a:rPr lang="en-US" dirty="0"/>
              <a:t> - </a:t>
            </a:r>
            <a:r>
              <a:rPr lang="en-US" b="1" i="1" dirty="0"/>
              <a:t>26 and when he had found him, he brought him to Antioch. And for an entire year they met with the church and taught considerable numbers; and the disciples were first called Christians in Antioch</a:t>
            </a:r>
            <a:r>
              <a:rPr lang="en-US" dirty="0"/>
              <a:t>. </a:t>
            </a:r>
          </a:p>
          <a:p>
            <a:r>
              <a:rPr lang="en-US" u="sng" dirty="0"/>
              <a:t>Acts 26:28</a:t>
            </a:r>
            <a:r>
              <a:rPr lang="en-US" dirty="0"/>
              <a:t>- </a:t>
            </a:r>
            <a:r>
              <a:rPr lang="en-US" b="1" i="1" dirty="0"/>
              <a:t>28 Agrippa replied to Paul, "In a short time you will persuade me to become a Christian.</a:t>
            </a:r>
            <a:r>
              <a:rPr lang="en-US" dirty="0"/>
              <a:t>" </a:t>
            </a:r>
          </a:p>
          <a:p>
            <a:r>
              <a:rPr lang="en-US" u="sng" dirty="0"/>
              <a:t>1 Peter 4:16</a:t>
            </a:r>
            <a:r>
              <a:rPr lang="en-US" dirty="0"/>
              <a:t> - </a:t>
            </a:r>
            <a:r>
              <a:rPr lang="en-US" b="1" i="1" dirty="0"/>
              <a:t>16 but if anyone suffers as a Christian, he is not to be ashamed, but is to glorify God in this name</a:t>
            </a:r>
            <a:r>
              <a:rPr lang="en-US" dirty="0"/>
              <a:t>. </a:t>
            </a:r>
          </a:p>
          <a:p>
            <a:endParaRPr lang="en-US" dirty="0"/>
          </a:p>
        </p:txBody>
      </p:sp>
    </p:spTree>
    <p:extLst>
      <p:ext uri="{BB962C8B-B14F-4D97-AF65-F5344CB8AC3E}">
        <p14:creationId xmlns:p14="http://schemas.microsoft.com/office/powerpoint/2010/main" val="40497498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E4607C-7616-4EEF-BE14-29596B82B101}"/>
              </a:ext>
            </a:extLst>
          </p:cNvPr>
          <p:cNvSpPr>
            <a:spLocks noGrp="1"/>
          </p:cNvSpPr>
          <p:nvPr>
            <p:ph type="title"/>
          </p:nvPr>
        </p:nvSpPr>
        <p:spPr>
          <a:xfrm>
            <a:off x="257694" y="216131"/>
            <a:ext cx="8628611" cy="6444727"/>
          </a:xfrm>
        </p:spPr>
        <p:txBody>
          <a:bodyPr/>
          <a:lstStyle/>
          <a:p>
            <a:pPr algn="ctr"/>
            <a:r>
              <a:rPr lang="en-US" u="sng" dirty="0" err="1"/>
              <a:t>Heb</a:t>
            </a:r>
            <a:r>
              <a:rPr lang="en-US" u="sng" dirty="0"/>
              <a:t> 12:23</a:t>
            </a:r>
            <a:r>
              <a:rPr lang="en-US" dirty="0"/>
              <a:t>- </a:t>
            </a:r>
            <a:r>
              <a:rPr lang="en-US" b="1" i="1" dirty="0"/>
              <a:t>23 to the general assembly and church of the firstborn who are enrolled in heaven</a:t>
            </a:r>
            <a:r>
              <a:rPr lang="en-US" dirty="0"/>
              <a:t>… </a:t>
            </a:r>
          </a:p>
        </p:txBody>
      </p:sp>
    </p:spTree>
    <p:extLst>
      <p:ext uri="{BB962C8B-B14F-4D97-AF65-F5344CB8AC3E}">
        <p14:creationId xmlns:p14="http://schemas.microsoft.com/office/powerpoint/2010/main" val="35504318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E21098-644D-4D6A-BAFE-2999296AAD91}"/>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rPr>
              <a:t>ONE BODY</a:t>
            </a:r>
          </a:p>
        </p:txBody>
      </p:sp>
      <p:sp>
        <p:nvSpPr>
          <p:cNvPr id="3" name="Content Placeholder 2">
            <a:extLst>
              <a:ext uri="{FF2B5EF4-FFF2-40B4-BE49-F238E27FC236}">
                <a16:creationId xmlns:a16="http://schemas.microsoft.com/office/drawing/2014/main" xmlns="" id="{4EE8043A-CF26-40E4-977D-C65217B41EC7}"/>
              </a:ext>
            </a:extLst>
          </p:cNvPr>
          <p:cNvSpPr>
            <a:spLocks noGrp="1"/>
          </p:cNvSpPr>
          <p:nvPr>
            <p:ph idx="1"/>
          </p:nvPr>
        </p:nvSpPr>
        <p:spPr/>
        <p:txBody>
          <a:bodyPr>
            <a:normAutofit/>
          </a:bodyPr>
          <a:lstStyle/>
          <a:p>
            <a:r>
              <a:rPr lang="en-US" dirty="0"/>
              <a:t>One Body. </a:t>
            </a:r>
            <a:r>
              <a:rPr lang="en-US" u="sng" dirty="0"/>
              <a:t>Ephesians 1:22-23</a:t>
            </a:r>
            <a:r>
              <a:rPr lang="en-US" dirty="0"/>
              <a:t> - </a:t>
            </a:r>
            <a:r>
              <a:rPr lang="en-US" b="1" i="1" dirty="0"/>
              <a:t>22 And He put all things in subjection under His feet, and gave Him as head over all things to the church, 23 which is His body, the fullness of Him who fills all in all</a:t>
            </a:r>
            <a:r>
              <a:rPr lang="en-US" dirty="0"/>
              <a:t>.</a:t>
            </a:r>
          </a:p>
          <a:p>
            <a:r>
              <a:rPr lang="en-US" u="sng" dirty="0"/>
              <a:t>Colossians 1:18</a:t>
            </a:r>
            <a:r>
              <a:rPr lang="en-US" dirty="0"/>
              <a:t> - </a:t>
            </a:r>
            <a:r>
              <a:rPr lang="en-US" b="1" i="1" dirty="0"/>
              <a:t>18 He is also head of the body, the church; and He is the beginning, the firstborn from the dead, so that He Himself will come to have first place in everything</a:t>
            </a:r>
            <a:r>
              <a:rPr lang="en-US" dirty="0"/>
              <a:t>.</a:t>
            </a:r>
          </a:p>
          <a:p>
            <a:endParaRPr lang="en-US" dirty="0"/>
          </a:p>
        </p:txBody>
      </p:sp>
    </p:spTree>
    <p:extLst>
      <p:ext uri="{BB962C8B-B14F-4D97-AF65-F5344CB8AC3E}">
        <p14:creationId xmlns:p14="http://schemas.microsoft.com/office/powerpoint/2010/main" val="17946649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C5E6CFF1-2F42-4E10-9A97-F116F46F53F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text, book&#10;&#10;Description generated with very high confidence">
            <a:extLst>
              <a:ext uri="{FF2B5EF4-FFF2-40B4-BE49-F238E27FC236}">
                <a16:creationId xmlns:a16="http://schemas.microsoft.com/office/drawing/2014/main" xmlns="" id="{62BBE8CF-5627-4B79-B892-5664F2038D3E}"/>
              </a:ext>
            </a:extLst>
          </p:cNvPr>
          <p:cNvPicPr>
            <a:picLocks noChangeAspect="1"/>
          </p:cNvPicPr>
          <p:nvPr/>
        </p:nvPicPr>
        <p:blipFill rotWithShape="1">
          <a:blip r:embed="rId2">
            <a:alphaModFix amt="35000"/>
            <a:extLst/>
          </a:blip>
          <a:srcRect b="6542"/>
          <a:stretch/>
        </p:blipFill>
        <p:spPr>
          <a:xfrm>
            <a:off x="20" y="1"/>
            <a:ext cx="9143980" cy="6857999"/>
          </a:xfrm>
          <a:prstGeom prst="rect">
            <a:avLst/>
          </a:prstGeom>
        </p:spPr>
      </p:pic>
      <p:cxnSp>
        <p:nvCxnSpPr>
          <p:cNvPr id="11" name="Straight Connector 10">
            <a:extLst>
              <a:ext uri="{FF2B5EF4-FFF2-40B4-BE49-F238E27FC236}">
                <a16:creationId xmlns:a16="http://schemas.microsoft.com/office/drawing/2014/main" xmlns="" id="{67182200-4859-4C8D-BCBB-55B245C28BA3}"/>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3490029"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xmlns="" id="{DF83827D-DE04-41BA-8FBA-A0F0CCEF1F3D}"/>
              </a:ext>
            </a:extLst>
          </p:cNvPr>
          <p:cNvSpPr>
            <a:spLocks noGrp="1"/>
          </p:cNvSpPr>
          <p:nvPr>
            <p:ph type="title"/>
          </p:nvPr>
        </p:nvSpPr>
        <p:spPr>
          <a:xfrm>
            <a:off x="628650" y="1065862"/>
            <a:ext cx="2484873" cy="4726276"/>
          </a:xfrm>
        </p:spPr>
        <p:txBody>
          <a:bodyPr>
            <a:normAutofit/>
          </a:bodyPr>
          <a:lstStyle/>
          <a:p>
            <a:pPr algn="r"/>
            <a:r>
              <a:rPr lang="en-US" sz="3000" b="1">
                <a:solidFill>
                  <a:srgbClr val="FFFFFF"/>
                </a:solidFill>
              </a:rPr>
              <a:t>CLEAR BIBLICAL TEACHING MUST BE OUR GOAL.</a:t>
            </a:r>
            <a:endParaRPr lang="en-US" sz="3000">
              <a:solidFill>
                <a:srgbClr val="FFFFFF"/>
              </a:solidFill>
            </a:endParaRPr>
          </a:p>
        </p:txBody>
      </p:sp>
      <p:sp>
        <p:nvSpPr>
          <p:cNvPr id="3" name="Content Placeholder 2">
            <a:extLst>
              <a:ext uri="{FF2B5EF4-FFF2-40B4-BE49-F238E27FC236}">
                <a16:creationId xmlns:a16="http://schemas.microsoft.com/office/drawing/2014/main" xmlns="" id="{C75B01FC-A6F0-408E-A269-5D05072B0A2F}"/>
              </a:ext>
            </a:extLst>
          </p:cNvPr>
          <p:cNvSpPr>
            <a:spLocks noGrp="1"/>
          </p:cNvSpPr>
          <p:nvPr>
            <p:ph idx="1"/>
          </p:nvPr>
        </p:nvSpPr>
        <p:spPr>
          <a:xfrm>
            <a:off x="3866534" y="1065862"/>
            <a:ext cx="4308514" cy="4726276"/>
          </a:xfrm>
        </p:spPr>
        <p:txBody>
          <a:bodyPr anchor="ctr">
            <a:normAutofit/>
          </a:bodyPr>
          <a:lstStyle/>
          <a:p>
            <a:r>
              <a:rPr lang="en-US" sz="1700" u="sng">
                <a:solidFill>
                  <a:srgbClr val="FFFFFF"/>
                </a:solidFill>
              </a:rPr>
              <a:t>John 8:31-32</a:t>
            </a:r>
            <a:r>
              <a:rPr lang="en-US" sz="1700">
                <a:solidFill>
                  <a:srgbClr val="FFFFFF"/>
                </a:solidFill>
              </a:rPr>
              <a:t> - </a:t>
            </a:r>
            <a:r>
              <a:rPr lang="en-US" sz="1700" b="1" i="1">
                <a:solidFill>
                  <a:srgbClr val="FFFFFF"/>
                </a:solidFill>
              </a:rPr>
              <a:t>31 “So Jesus was saying to those Jews who had believed Him, "If you continue in My word, then you are truly disciples of Mine; 32 and you will know the truth, and the truth will make you free."</a:t>
            </a:r>
            <a:endParaRPr lang="en-US" sz="1700">
              <a:solidFill>
                <a:srgbClr val="FFFFFF"/>
              </a:solidFill>
            </a:endParaRPr>
          </a:p>
          <a:p>
            <a:endParaRPr lang="en-US" sz="1700">
              <a:solidFill>
                <a:srgbClr val="FFFFFF"/>
              </a:solidFill>
            </a:endParaRPr>
          </a:p>
        </p:txBody>
      </p:sp>
    </p:spTree>
    <p:extLst>
      <p:ext uri="{BB962C8B-B14F-4D97-AF65-F5344CB8AC3E}">
        <p14:creationId xmlns:p14="http://schemas.microsoft.com/office/powerpoint/2010/main" val="2277726166"/>
      </p:ext>
    </p:extLst>
  </p:cSld>
  <p:clrMapOvr>
    <a:overrideClrMapping bg1="dk1" tx1="lt1" bg2="dk2" tx2="lt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DCE608C-D9DC-4FF6-AD38-9584ECBFCACC}"/>
              </a:ext>
            </a:extLst>
          </p:cNvPr>
          <p:cNvSpPr>
            <a:spLocks noGrp="1"/>
          </p:cNvSpPr>
          <p:nvPr>
            <p:ph type="title"/>
          </p:nvPr>
        </p:nvSpPr>
        <p:spPr>
          <a:solidFill>
            <a:srgbClr val="7A5128"/>
          </a:solidFill>
        </p:spPr>
        <p:txBody>
          <a:bodyPr>
            <a:noAutofit/>
          </a:bodyPr>
          <a:lstStyle/>
          <a:p>
            <a:r>
              <a:rPr lang="en-US" sz="3600" b="1" dirty="0"/>
              <a:t>PREACHING THE CHURCH WILL STRENGTHEN THE MEMBERS</a:t>
            </a:r>
            <a:endParaRPr lang="en-US" sz="3600" dirty="0"/>
          </a:p>
        </p:txBody>
      </p:sp>
      <p:sp>
        <p:nvSpPr>
          <p:cNvPr id="3" name="Content Placeholder 2">
            <a:extLst>
              <a:ext uri="{FF2B5EF4-FFF2-40B4-BE49-F238E27FC236}">
                <a16:creationId xmlns:a16="http://schemas.microsoft.com/office/drawing/2014/main" xmlns="" id="{5464DE81-A57B-406F-BD65-3CA73EE14EB4}"/>
              </a:ext>
            </a:extLst>
          </p:cNvPr>
          <p:cNvSpPr>
            <a:spLocks noGrp="1"/>
          </p:cNvSpPr>
          <p:nvPr>
            <p:ph idx="1"/>
          </p:nvPr>
        </p:nvSpPr>
        <p:spPr/>
        <p:txBody>
          <a:bodyPr>
            <a:normAutofit lnSpcReduction="10000"/>
          </a:bodyPr>
          <a:lstStyle/>
          <a:p>
            <a:r>
              <a:rPr lang="en-US" sz="3600" dirty="0"/>
              <a:t>“weak preaching makes weak Christians.”</a:t>
            </a:r>
          </a:p>
          <a:p>
            <a:r>
              <a:rPr lang="en-US" sz="3600" dirty="0"/>
              <a:t>“people do better when they are taught better.”</a:t>
            </a:r>
          </a:p>
          <a:p>
            <a:r>
              <a:rPr lang="en-US" sz="3600" u="sng" dirty="0"/>
              <a:t>2 Cor 4:4</a:t>
            </a:r>
            <a:r>
              <a:rPr lang="en-US" sz="3600" dirty="0"/>
              <a:t> - </a:t>
            </a:r>
            <a:r>
              <a:rPr lang="en-US" sz="3600" b="1" i="1" dirty="0"/>
              <a:t>in whose case the god of this world has blinded the minds of the unbelieving so that they might not see the light of the gospel of the glory of Christ, who is the image of God</a:t>
            </a:r>
            <a:r>
              <a:rPr lang="en-US" sz="3600" dirty="0"/>
              <a:t>.</a:t>
            </a:r>
          </a:p>
          <a:p>
            <a:endParaRPr lang="en-US" dirty="0"/>
          </a:p>
        </p:txBody>
      </p:sp>
    </p:spTree>
    <p:extLst>
      <p:ext uri="{BB962C8B-B14F-4D97-AF65-F5344CB8AC3E}">
        <p14:creationId xmlns:p14="http://schemas.microsoft.com/office/powerpoint/2010/main" val="29223059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936B108-F1F5-4ECC-902C-61B90C0A695E}"/>
              </a:ext>
            </a:extLst>
          </p:cNvPr>
          <p:cNvSpPr>
            <a:spLocks noGrp="1"/>
          </p:cNvSpPr>
          <p:nvPr>
            <p:ph idx="1"/>
          </p:nvPr>
        </p:nvSpPr>
        <p:spPr>
          <a:xfrm>
            <a:off x="266007" y="352338"/>
            <a:ext cx="8628611" cy="6289531"/>
          </a:xfrm>
        </p:spPr>
        <p:txBody>
          <a:bodyPr>
            <a:normAutofit/>
          </a:bodyPr>
          <a:lstStyle/>
          <a:p>
            <a:r>
              <a:rPr lang="en-US" u="sng" dirty="0"/>
              <a:t>Acts 2:42</a:t>
            </a:r>
            <a:r>
              <a:rPr lang="en-US" dirty="0"/>
              <a:t> - </a:t>
            </a:r>
            <a:r>
              <a:rPr lang="en-US" b="1" i="1" dirty="0"/>
              <a:t>42 They were continually devoting themselves to the apostles' teaching and to fellowship, to the breaking of bread and to prayer</a:t>
            </a:r>
            <a:r>
              <a:rPr lang="en-US" dirty="0"/>
              <a:t>. </a:t>
            </a:r>
          </a:p>
          <a:p>
            <a:r>
              <a:rPr lang="en-US" u="sng" dirty="0"/>
              <a:t>Hebrews 5:12-14</a:t>
            </a:r>
            <a:r>
              <a:rPr lang="en-US" dirty="0"/>
              <a:t> - </a:t>
            </a:r>
            <a:r>
              <a:rPr lang="en-US" b="1" i="1" dirty="0"/>
              <a:t>12 For though by this time you ought to be teachers, you have need again for someone to teach you the elementary principles of the oracles of God, and you have come to need milk and not solid food. 13 For everyone who partakes only of milk is not accustomed to the word of righteousness, for he is an infant. 14 But solid food is for the mature, who because of practice have their senses trained to discern good and evil</a:t>
            </a:r>
            <a:r>
              <a:rPr lang="en-US" dirty="0"/>
              <a:t>. </a:t>
            </a:r>
          </a:p>
        </p:txBody>
      </p:sp>
    </p:spTree>
    <p:extLst>
      <p:ext uri="{BB962C8B-B14F-4D97-AF65-F5344CB8AC3E}">
        <p14:creationId xmlns:p14="http://schemas.microsoft.com/office/powerpoint/2010/main" val="24416989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F649B6F-A16E-4693-AB34-85DAD873C380}"/>
              </a:ext>
            </a:extLst>
          </p:cNvPr>
          <p:cNvSpPr>
            <a:spLocks noGrp="1"/>
          </p:cNvSpPr>
          <p:nvPr>
            <p:ph type="title"/>
          </p:nvPr>
        </p:nvSpPr>
        <p:spPr>
          <a:solidFill>
            <a:srgbClr val="CC3300"/>
          </a:solidFill>
        </p:spPr>
        <p:txBody>
          <a:bodyPr>
            <a:noAutofit/>
          </a:bodyPr>
          <a:lstStyle/>
          <a:p>
            <a:r>
              <a:rPr lang="en-US" sz="2800" b="1" dirty="0">
                <a:effectLst>
                  <a:outerShdw blurRad="38100" dist="38100" dir="2700000" algn="tl">
                    <a:srgbClr val="000000">
                      <a:alpha val="43137"/>
                    </a:srgbClr>
                  </a:outerShdw>
                </a:effectLst>
              </a:rPr>
              <a:t>TO BE UNITED WE MUST HAVE A TRUE UNDERSTANDING OF THE CHURCH</a:t>
            </a:r>
            <a:endParaRPr lang="en-US" sz="2800" dirty="0">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xmlns="" id="{87C3E1FA-A233-4045-A762-21E591056F96}"/>
              </a:ext>
            </a:extLst>
          </p:cNvPr>
          <p:cNvSpPr>
            <a:spLocks noGrp="1"/>
          </p:cNvSpPr>
          <p:nvPr>
            <p:ph idx="1"/>
          </p:nvPr>
        </p:nvSpPr>
        <p:spPr/>
        <p:txBody>
          <a:bodyPr/>
          <a:lstStyle/>
          <a:p>
            <a:r>
              <a:rPr lang="en-US" u="sng" dirty="0"/>
              <a:t>1 Peter 2:9</a:t>
            </a:r>
            <a:r>
              <a:rPr lang="en-US" dirty="0"/>
              <a:t> (NASB) - </a:t>
            </a:r>
            <a:r>
              <a:rPr lang="en-US" b="1" i="1" dirty="0"/>
              <a:t>9  But you are A CHOSEN RACE, A royal PRIESTHOOD, A HOLY NATION, A PEOPLE FOR God's OWN POSSESSION, so that you may proclaim the excellencies of Him who has called you out of darkness into His marvelous light</a:t>
            </a:r>
            <a:r>
              <a:rPr lang="en-US" dirty="0"/>
              <a:t>;</a:t>
            </a:r>
          </a:p>
          <a:p>
            <a:r>
              <a:rPr lang="en-US" u="sng" dirty="0"/>
              <a:t>Genesis 15:16</a:t>
            </a:r>
            <a:r>
              <a:rPr lang="en-US" dirty="0"/>
              <a:t> (ESV) </a:t>
            </a:r>
            <a:r>
              <a:rPr lang="en-US" b="1" i="1" dirty="0"/>
              <a:t>16  And they shall come back here in the fourth generation, for the iniquity of the Amorites is not yet complete.”</a:t>
            </a:r>
            <a:r>
              <a:rPr lang="en-US" dirty="0"/>
              <a:t> </a:t>
            </a:r>
          </a:p>
        </p:txBody>
      </p:sp>
    </p:spTree>
    <p:extLst>
      <p:ext uri="{BB962C8B-B14F-4D97-AF65-F5344CB8AC3E}">
        <p14:creationId xmlns:p14="http://schemas.microsoft.com/office/powerpoint/2010/main" val="39460215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74823CB-CE90-4B73-AFD2-2D7C21E66A7C}"/>
              </a:ext>
            </a:extLst>
          </p:cNvPr>
          <p:cNvSpPr>
            <a:spLocks noGrp="1"/>
          </p:cNvSpPr>
          <p:nvPr>
            <p:ph type="title"/>
          </p:nvPr>
        </p:nvSpPr>
        <p:spPr>
          <a:xfrm>
            <a:off x="257694" y="216131"/>
            <a:ext cx="8628611" cy="6461505"/>
          </a:xfrm>
          <a:solidFill>
            <a:srgbClr val="4B3219"/>
          </a:solidFill>
        </p:spPr>
        <p:txBody>
          <a:bodyPr/>
          <a:lstStyle/>
          <a:p>
            <a:pPr algn="ctr"/>
            <a:r>
              <a:rPr lang="en-US" b="1" i="1" dirty="0"/>
              <a:t>SO THAT YOU MAY PROCLAIM THE EXCELLENCIES OF HIM WHO HAS CALLED YOU OUT OF DARKNESS INTO HIS MARVELOUS LIGHT…</a:t>
            </a:r>
            <a:r>
              <a:rPr lang="en-US" dirty="0"/>
              <a:t/>
            </a:r>
            <a:br>
              <a:rPr lang="en-US" dirty="0"/>
            </a:br>
            <a:endParaRPr lang="en-US" dirty="0"/>
          </a:p>
        </p:txBody>
      </p:sp>
    </p:spTree>
    <p:extLst>
      <p:ext uri="{BB962C8B-B14F-4D97-AF65-F5344CB8AC3E}">
        <p14:creationId xmlns:p14="http://schemas.microsoft.com/office/powerpoint/2010/main" val="158793227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193</TotalTime>
  <Words>2117</Words>
  <Application>Microsoft Macintosh PowerPoint</Application>
  <PresentationFormat>On-screen Show (4:3)</PresentationFormat>
  <Paragraphs>65</Paragraphs>
  <Slides>32</Slides>
  <Notes>0</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IS IT POSSIBLE TO IDENTIFY CHRIST’S CHURCH TODAY?</vt:lpstr>
      <vt:lpstr>PowerPoint Presentation</vt:lpstr>
      <vt:lpstr>PowerPoint Presentation</vt:lpstr>
      <vt:lpstr>ONE BODY</vt:lpstr>
      <vt:lpstr>CLEAR BIBLICAL TEACHING MUST BE OUR GOAL.</vt:lpstr>
      <vt:lpstr>PREACHING THE CHURCH WILL STRENGTHEN THE MEMBERS</vt:lpstr>
      <vt:lpstr>PowerPoint Presentation</vt:lpstr>
      <vt:lpstr>TO BE UNITED WE MUST HAVE A TRUE UNDERSTANDING OF THE CHURCH</vt:lpstr>
      <vt:lpstr>SO THAT YOU MAY PROCLAIM THE EXCELLENCIES OF HIM WHO HAS CALLED YOU OUT OF DARKNESS INTO HIS MARVELOUS LIGHT… </vt:lpstr>
      <vt:lpstr>WHY IS THE CHURCH SO IMPORTANT?</vt:lpstr>
      <vt:lpstr>Jesus is the Savior of the body.  He purchased only one church.</vt:lpstr>
      <vt:lpstr>It’s true that a man can be saved outside of any denomination.</vt:lpstr>
      <vt:lpstr>PowerPoint Presentation</vt:lpstr>
      <vt:lpstr>PowerPoint Presentation</vt:lpstr>
      <vt:lpstr>READ YOUR BIBLE.    You don’t read of Baptist, Methodist, Lutheran, Presbyterian, Episcopalian, Catholic, Mormon, Jehovah’s Witnesses, and on and on.</vt:lpstr>
      <vt:lpstr>OVER  38,000 DENOMINATIONS</vt:lpstr>
      <vt:lpstr>The church is made up of, comprised of, consists of the saved.</vt:lpstr>
      <vt:lpstr>“and the Lord added to the church daily such as should be saved.” </vt:lpstr>
      <vt:lpstr>HOW DO YOU IDENTIFY THE CHURCH TODAY?</vt:lpstr>
      <vt:lpstr>PowerPoint Presentation</vt:lpstr>
      <vt:lpstr>That right instrument is the Bible.</vt:lpstr>
      <vt:lpstr>PowerPoint Presentation</vt:lpstr>
      <vt:lpstr>THE ORIGINAL CHURCH</vt:lpstr>
      <vt:lpstr>PowerPoint Presentation</vt:lpstr>
      <vt:lpstr>THEN THAT IS NOT THE CHURCH OF THE BIBLE.</vt:lpstr>
      <vt:lpstr>PowerPoint Presentation</vt:lpstr>
      <vt:lpstr>When they worshiped they did the following</vt:lpstr>
      <vt:lpstr>PowerPoint Presentation</vt:lpstr>
      <vt:lpstr>The church of the Bible was organized with elders, deacons, evangelists/ministers.</vt:lpstr>
      <vt:lpstr>PowerPoint Presentation</vt:lpstr>
      <vt:lpstr>The original church wore no particular name. </vt:lpstr>
      <vt:lpstr>Heb 12:23- 23 to the general assembly and church of the firstborn who are enrolled in heaven…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Richard McGough</dc:creator>
  <cp:lastModifiedBy>Colin Sipling</cp:lastModifiedBy>
  <cp:revision>19</cp:revision>
  <dcterms:created xsi:type="dcterms:W3CDTF">2018-02-18T01:54:22Z</dcterms:created>
  <dcterms:modified xsi:type="dcterms:W3CDTF">2018-02-21T22:21:34Z</dcterms:modified>
</cp:coreProperties>
</file>