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373" r:id="rId4"/>
    <p:sldId id="374" r:id="rId5"/>
    <p:sldId id="260" r:id="rId6"/>
    <p:sldId id="261" r:id="rId7"/>
    <p:sldId id="375" r:id="rId8"/>
    <p:sldId id="262" r:id="rId9"/>
    <p:sldId id="263" r:id="rId10"/>
    <p:sldId id="264" r:id="rId11"/>
    <p:sldId id="265" r:id="rId12"/>
    <p:sldId id="266" r:id="rId13"/>
    <p:sldId id="267" r:id="rId14"/>
    <p:sldId id="376" r:id="rId15"/>
    <p:sldId id="377" r:id="rId16"/>
    <p:sldId id="378" r:id="rId17"/>
    <p:sldId id="268" r:id="rId18"/>
    <p:sldId id="269" r:id="rId19"/>
    <p:sldId id="270" r:id="rId20"/>
    <p:sldId id="379" r:id="rId21"/>
    <p:sldId id="271" r:id="rId22"/>
    <p:sldId id="272" r:id="rId23"/>
    <p:sldId id="273" r:id="rId24"/>
    <p:sldId id="380" r:id="rId25"/>
    <p:sldId id="381" r:id="rId26"/>
    <p:sldId id="274" r:id="rId27"/>
    <p:sldId id="27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146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20"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4A84EA-B7B4-45CA-823F-F38E3486D6C5}"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64619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A84EA-B7B4-45CA-823F-F38E3486D6C5}"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413048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A84EA-B7B4-45CA-823F-F38E3486D6C5}"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34070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949" y="215497"/>
            <a:ext cx="8337666" cy="1325563"/>
          </a:xfrm>
        </p:spPr>
        <p:txBody>
          <a:bodyPr/>
          <a:lstStyle>
            <a:lvl1pPr>
              <a:defRPr>
                <a:solidFill>
                  <a:schemeClr val="bg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423949" y="1825625"/>
            <a:ext cx="8337665" cy="4816878"/>
          </a:xfrm>
        </p:spPr>
        <p:txBody>
          <a:bodyPr>
            <a:normAutofit/>
          </a:bodyPr>
          <a:lstStyle>
            <a:lvl1pPr>
              <a:defRPr sz="3200">
                <a:solidFill>
                  <a:schemeClr val="bg1"/>
                </a:solidFill>
                <a:latin typeface="Georgia" panose="02040502050405020303" pitchFamily="18" charset="0"/>
              </a:defRPr>
            </a:lvl1pPr>
            <a:lvl2pPr>
              <a:defRPr sz="2800">
                <a:solidFill>
                  <a:schemeClr val="bg1"/>
                </a:solidFill>
                <a:latin typeface="Georgia" panose="02040502050405020303" pitchFamily="18" charset="0"/>
              </a:defRPr>
            </a:lvl2pPr>
            <a:lvl3pPr>
              <a:defRPr sz="2400">
                <a:solidFill>
                  <a:schemeClr val="bg1"/>
                </a:solidFill>
                <a:latin typeface="Georgia" panose="02040502050405020303" pitchFamily="18" charset="0"/>
              </a:defRPr>
            </a:lvl3pPr>
            <a:lvl4pPr>
              <a:defRPr sz="2000">
                <a:solidFill>
                  <a:schemeClr val="bg1"/>
                </a:solidFill>
                <a:latin typeface="Georgia" panose="02040502050405020303" pitchFamily="18" charset="0"/>
              </a:defRPr>
            </a:lvl4pPr>
            <a:lvl5pPr>
              <a:defRPr sz="2000">
                <a:solidFill>
                  <a:schemeClr val="bg1"/>
                </a:solidFill>
                <a:latin typeface="Georgia" panose="020405020504050203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417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4A84EA-B7B4-45CA-823F-F38E3486D6C5}"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229925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4A84EA-B7B4-45CA-823F-F38E3486D6C5}"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279229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4A84EA-B7B4-45CA-823F-F38E3486D6C5}" type="datetimeFigureOut">
              <a:rPr lang="en-US" smtClean="0"/>
              <a:t>12/8/17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241113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4A84EA-B7B4-45CA-823F-F38E3486D6C5}" type="datetimeFigureOut">
              <a:rPr lang="en-US" smtClean="0"/>
              <a:t>12/8/17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88484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A84EA-B7B4-45CA-823F-F38E3486D6C5}" type="datetimeFigureOut">
              <a:rPr lang="en-US" smtClean="0"/>
              <a:t>12/8/17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366446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4A84EA-B7B4-45CA-823F-F38E3486D6C5}"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2337394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4A84EA-B7B4-45CA-823F-F38E3486D6C5}"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F9D3FD-C8BD-4D38-9E4E-BC78CDC3830A}" type="slidenum">
              <a:rPr lang="en-US" smtClean="0"/>
              <a:t>‹#›</a:t>
            </a:fld>
            <a:endParaRPr lang="en-US"/>
          </a:p>
        </p:txBody>
      </p:sp>
    </p:spTree>
    <p:extLst>
      <p:ext uri="{BB962C8B-B14F-4D97-AF65-F5344CB8AC3E}">
        <p14:creationId xmlns:p14="http://schemas.microsoft.com/office/powerpoint/2010/main" val="3939144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chemeClr val="tx1"/>
            </a:gs>
            <a:gs pos="62000">
              <a:schemeClr val="accent1">
                <a:lumMod val="50000"/>
              </a:schemeClr>
            </a:gs>
            <a:gs pos="92000">
              <a:schemeClr val="accent1">
                <a:lumMod val="50000"/>
              </a:schemeClr>
            </a:gs>
          </a:gsLst>
          <a:lin ang="13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A84EA-B7B4-45CA-823F-F38E3486D6C5}" type="datetimeFigureOut">
              <a:rPr lang="en-US" smtClean="0"/>
              <a:t>12/8/17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9D3FD-C8BD-4D38-9E4E-BC78CDC3830A}" type="slidenum">
              <a:rPr lang="en-US" smtClean="0"/>
              <a:t>‹#›</a:t>
            </a:fld>
            <a:endParaRPr lang="en-US"/>
          </a:p>
        </p:txBody>
      </p:sp>
    </p:spTree>
    <p:extLst>
      <p:ext uri="{BB962C8B-B14F-4D97-AF65-F5344CB8AC3E}">
        <p14:creationId xmlns:p14="http://schemas.microsoft.com/office/powerpoint/2010/main" val="2237558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0C4E5A-93DF-4C5D-A1CD-6E39FDD2802C}"/>
              </a:ext>
            </a:extLst>
          </p:cNvPr>
          <p:cNvSpPr>
            <a:spLocks noGrp="1"/>
          </p:cNvSpPr>
          <p:nvPr>
            <p:ph type="title"/>
          </p:nvPr>
        </p:nvSpPr>
        <p:spPr/>
        <p:txBody>
          <a:bodyPr>
            <a:noAutofit/>
          </a:bodyPr>
          <a:lstStyle/>
          <a:p>
            <a:pPr algn="ctr"/>
            <a:r>
              <a:rPr lang="en-US" sz="3200" b="1" dirty="0"/>
              <a:t>The Law of the Lord is Perfect Converting the Soul</a:t>
            </a:r>
            <a:r>
              <a:rPr lang="en-US" sz="3200" dirty="0"/>
              <a:t/>
            </a:r>
            <a:br>
              <a:rPr lang="en-US" sz="3200" dirty="0"/>
            </a:br>
            <a:r>
              <a:rPr lang="en-US" sz="3200" u="sng" dirty="0"/>
              <a:t>Psalms 19:7-14</a:t>
            </a:r>
            <a:endParaRPr lang="en-US" sz="3200" dirty="0"/>
          </a:p>
        </p:txBody>
      </p:sp>
      <p:sp>
        <p:nvSpPr>
          <p:cNvPr id="3" name="Content Placeholder 2">
            <a:extLst>
              <a:ext uri="{FF2B5EF4-FFF2-40B4-BE49-F238E27FC236}">
                <a16:creationId xmlns:a16="http://schemas.microsoft.com/office/drawing/2014/main" xmlns="" id="{951C0E98-64E3-45A1-B6E9-28526736B788}"/>
              </a:ext>
            </a:extLst>
          </p:cNvPr>
          <p:cNvSpPr>
            <a:spLocks noGrp="1"/>
          </p:cNvSpPr>
          <p:nvPr>
            <p:ph idx="1"/>
          </p:nvPr>
        </p:nvSpPr>
        <p:spPr>
          <a:xfrm>
            <a:off x="423948" y="2785145"/>
            <a:ext cx="8337665" cy="3699546"/>
          </a:xfrm>
        </p:spPr>
        <p:txBody>
          <a:bodyPr/>
          <a:lstStyle/>
          <a:p>
            <a:r>
              <a:rPr lang="en-US" u="sng" dirty="0"/>
              <a:t>Psalm 19:7</a:t>
            </a:r>
            <a:r>
              <a:rPr lang="en-US" dirty="0"/>
              <a:t> - </a:t>
            </a:r>
            <a:r>
              <a:rPr lang="en-US" b="1" i="1" dirty="0"/>
              <a:t>"The law of the Lord is perfect converting the soul.“</a:t>
            </a:r>
          </a:p>
          <a:p>
            <a:r>
              <a:rPr lang="en-US" i="1" dirty="0"/>
              <a:t>"I’ve got some good news for you: someone has just paid a $25,000 speeding fine on your behalf."</a:t>
            </a:r>
            <a:r>
              <a:rPr lang="en-US" dirty="0"/>
              <a:t>  </a:t>
            </a:r>
          </a:p>
        </p:txBody>
      </p:sp>
    </p:spTree>
    <p:extLst>
      <p:ext uri="{BB962C8B-B14F-4D97-AF65-F5344CB8AC3E}">
        <p14:creationId xmlns:p14="http://schemas.microsoft.com/office/powerpoint/2010/main" val="3678733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B0820-704D-4891-BD2E-3B5FBB05FDC4}"/>
              </a:ext>
            </a:extLst>
          </p:cNvPr>
          <p:cNvSpPr>
            <a:spLocks noGrp="1"/>
          </p:cNvSpPr>
          <p:nvPr>
            <p:ph type="title"/>
          </p:nvPr>
        </p:nvSpPr>
        <p:spPr>
          <a:xfrm>
            <a:off x="403167" y="106440"/>
            <a:ext cx="8337666" cy="1325563"/>
          </a:xfrm>
        </p:spPr>
        <p:txBody>
          <a:bodyPr/>
          <a:lstStyle/>
          <a:p>
            <a:r>
              <a:rPr lang="en-US" dirty="0"/>
              <a:t>God’s law tells us what sin is.</a:t>
            </a:r>
          </a:p>
        </p:txBody>
      </p:sp>
      <p:sp>
        <p:nvSpPr>
          <p:cNvPr id="3" name="Content Placeholder 2">
            <a:extLst>
              <a:ext uri="{FF2B5EF4-FFF2-40B4-BE49-F238E27FC236}">
                <a16:creationId xmlns:a16="http://schemas.microsoft.com/office/drawing/2014/main" xmlns="" id="{9210AC9F-1A65-4194-A2F0-506B567E0DBA}"/>
              </a:ext>
            </a:extLst>
          </p:cNvPr>
          <p:cNvSpPr>
            <a:spLocks noGrp="1"/>
          </p:cNvSpPr>
          <p:nvPr>
            <p:ph idx="1"/>
          </p:nvPr>
        </p:nvSpPr>
        <p:spPr>
          <a:xfrm>
            <a:off x="423949" y="1541060"/>
            <a:ext cx="8337665" cy="5101443"/>
          </a:xfrm>
        </p:spPr>
        <p:txBody>
          <a:bodyPr>
            <a:normAutofit lnSpcReduction="10000"/>
          </a:bodyPr>
          <a:lstStyle/>
          <a:p>
            <a:r>
              <a:rPr lang="en-US" u="sng" dirty="0"/>
              <a:t>1 John 3:4</a:t>
            </a:r>
            <a:r>
              <a:rPr lang="en-US" dirty="0"/>
              <a:t> </a:t>
            </a:r>
            <a:r>
              <a:rPr lang="en-US" b="1" i="1" dirty="0"/>
              <a:t>-"Sin is transgression of the law." </a:t>
            </a:r>
          </a:p>
          <a:p>
            <a:r>
              <a:rPr lang="en-US" u="sng" dirty="0"/>
              <a:t>Romans 7: 7</a:t>
            </a:r>
            <a:r>
              <a:rPr lang="en-US" dirty="0"/>
              <a:t> - </a:t>
            </a:r>
            <a:r>
              <a:rPr lang="en-US" b="1" i="1" dirty="0"/>
              <a:t>"What shall we say then? Is the law sin? God forbid! No, I had not known sin but by the law."</a:t>
            </a:r>
            <a:r>
              <a:rPr lang="en-US" dirty="0"/>
              <a:t> </a:t>
            </a:r>
          </a:p>
          <a:p>
            <a:r>
              <a:rPr lang="en-US" dirty="0"/>
              <a:t>Paul says, </a:t>
            </a:r>
            <a:r>
              <a:rPr lang="en-US" i="1" dirty="0"/>
              <a:t>"I didn’t know what sin was until the law told me."</a:t>
            </a:r>
            <a:r>
              <a:rPr lang="en-US" dirty="0"/>
              <a:t>  Defined it for me. In </a:t>
            </a:r>
            <a:r>
              <a:rPr lang="en-US" u="sng" dirty="0"/>
              <a:t>Galatians 3:24</a:t>
            </a:r>
            <a:r>
              <a:rPr lang="en-US" dirty="0"/>
              <a:t> - </a:t>
            </a:r>
            <a:r>
              <a:rPr lang="en-US" b="1" i="1" dirty="0"/>
              <a:t>So then, the law was our guardian until Christ came, in order that we might be justified by faith.</a:t>
            </a:r>
            <a:r>
              <a:rPr lang="en-US" dirty="0"/>
              <a:t> ESV </a:t>
            </a:r>
          </a:p>
          <a:p>
            <a:endParaRPr lang="en-US" dirty="0"/>
          </a:p>
        </p:txBody>
      </p:sp>
    </p:spTree>
    <p:extLst>
      <p:ext uri="{BB962C8B-B14F-4D97-AF65-F5344CB8AC3E}">
        <p14:creationId xmlns:p14="http://schemas.microsoft.com/office/powerpoint/2010/main" val="428513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indoor, phone, cellphone&#10;&#10;Description generated with high confidence">
            <a:extLst>
              <a:ext uri="{FF2B5EF4-FFF2-40B4-BE49-F238E27FC236}">
                <a16:creationId xmlns:a16="http://schemas.microsoft.com/office/drawing/2014/main" xmlns="" id="{DB2C806E-1EA2-4213-83EA-EA81F44242F6}"/>
              </a:ext>
            </a:extLst>
          </p:cNvPr>
          <p:cNvPicPr>
            <a:picLocks noChangeAspect="1"/>
          </p:cNvPicPr>
          <p:nvPr/>
        </p:nvPicPr>
        <p:blipFill rotWithShape="1">
          <a:blip r:embed="rId2"/>
          <a:srcRect t="13619" b="18265"/>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16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76303-474F-41EF-811D-902102C1C69B}"/>
              </a:ext>
            </a:extLst>
          </p:cNvPr>
          <p:cNvSpPr>
            <a:spLocks noGrp="1"/>
          </p:cNvSpPr>
          <p:nvPr>
            <p:ph type="title"/>
          </p:nvPr>
        </p:nvSpPr>
        <p:spPr/>
        <p:txBody>
          <a:bodyPr/>
          <a:lstStyle/>
          <a:p>
            <a:pPr algn="ctr"/>
            <a:r>
              <a:rPr lang="en-US" i="1" dirty="0"/>
              <a:t>"life enhancement".</a:t>
            </a:r>
            <a:r>
              <a:rPr lang="en-US" dirty="0"/>
              <a:t> </a:t>
            </a:r>
          </a:p>
        </p:txBody>
      </p:sp>
      <p:sp>
        <p:nvSpPr>
          <p:cNvPr id="3" name="Content Placeholder 2">
            <a:extLst>
              <a:ext uri="{FF2B5EF4-FFF2-40B4-BE49-F238E27FC236}">
                <a16:creationId xmlns:a16="http://schemas.microsoft.com/office/drawing/2014/main" xmlns="" id="{C6BB9F15-CBBD-4B9E-9DF5-93CD3EE1E909}"/>
              </a:ext>
            </a:extLst>
          </p:cNvPr>
          <p:cNvSpPr>
            <a:spLocks noGrp="1"/>
          </p:cNvSpPr>
          <p:nvPr>
            <p:ph idx="1"/>
          </p:nvPr>
        </p:nvSpPr>
        <p:spPr>
          <a:xfrm>
            <a:off x="423950" y="3654425"/>
            <a:ext cx="8337665" cy="1325563"/>
          </a:xfrm>
        </p:spPr>
        <p:txBody>
          <a:bodyPr/>
          <a:lstStyle/>
          <a:p>
            <a:r>
              <a:rPr lang="en-US" i="1" dirty="0"/>
              <a:t>"Jesus Christ will give you peace, joy, love, fulfillment, and lasting happiness."</a:t>
            </a:r>
            <a:r>
              <a:rPr lang="en-US" dirty="0"/>
              <a:t> </a:t>
            </a:r>
          </a:p>
        </p:txBody>
      </p:sp>
    </p:spTree>
    <p:extLst>
      <p:ext uri="{BB962C8B-B14F-4D97-AF65-F5344CB8AC3E}">
        <p14:creationId xmlns:p14="http://schemas.microsoft.com/office/powerpoint/2010/main" val="28815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197CDCA-81BB-4108-BEFC-E6D0198EFB65}"/>
              </a:ext>
            </a:extLst>
          </p:cNvPr>
          <p:cNvPicPr>
            <a:picLocks noChangeAspect="1"/>
          </p:cNvPicPr>
          <p:nvPr/>
        </p:nvPicPr>
        <p:blipFill>
          <a:blip r:embed="rId2"/>
          <a:stretch>
            <a:fillRect/>
          </a:stretch>
        </p:blipFill>
        <p:spPr>
          <a:xfrm>
            <a:off x="2121641" y="0"/>
            <a:ext cx="4900717" cy="6858000"/>
          </a:xfrm>
          <a:prstGeom prst="rect">
            <a:avLst/>
          </a:prstGeom>
        </p:spPr>
      </p:pic>
    </p:spTree>
    <p:extLst>
      <p:ext uri="{BB962C8B-B14F-4D97-AF65-F5344CB8AC3E}">
        <p14:creationId xmlns:p14="http://schemas.microsoft.com/office/powerpoint/2010/main" val="266339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14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8A512641-A76D-4FC1-BBCA-ADEED9E1B929}"/>
              </a:ext>
            </a:extLst>
          </p:cNvPr>
          <p:cNvPicPr>
            <a:picLocks noChangeAspect="1"/>
          </p:cNvPicPr>
          <p:nvPr/>
        </p:nvPicPr>
        <p:blipFill rotWithShape="1">
          <a:blip r:embed="rId2"/>
          <a:srcRect l="5378" r="12041" b="-1"/>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536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197CDCA-81BB-4108-BEFC-E6D0198EFB65}"/>
              </a:ext>
            </a:extLst>
          </p:cNvPr>
          <p:cNvPicPr>
            <a:picLocks noChangeAspect="1"/>
          </p:cNvPicPr>
          <p:nvPr/>
        </p:nvPicPr>
        <p:blipFill>
          <a:blip r:embed="rId2"/>
          <a:stretch>
            <a:fillRect/>
          </a:stretch>
        </p:blipFill>
        <p:spPr>
          <a:xfrm>
            <a:off x="2121641" y="0"/>
            <a:ext cx="4900717" cy="6858000"/>
          </a:xfrm>
          <a:prstGeom prst="rect">
            <a:avLst/>
          </a:prstGeom>
        </p:spPr>
      </p:pic>
    </p:spTree>
    <p:extLst>
      <p:ext uri="{BB962C8B-B14F-4D97-AF65-F5344CB8AC3E}">
        <p14:creationId xmlns:p14="http://schemas.microsoft.com/office/powerpoint/2010/main" val="251617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sky, man&#10;&#10;Description generated with very high confidence">
            <a:extLst>
              <a:ext uri="{FF2B5EF4-FFF2-40B4-BE49-F238E27FC236}">
                <a16:creationId xmlns:a16="http://schemas.microsoft.com/office/drawing/2014/main" xmlns="" id="{32635117-353F-44D3-A98D-D9757C549B87}"/>
              </a:ext>
            </a:extLst>
          </p:cNvPr>
          <p:cNvPicPr>
            <a:picLocks noChangeAspect="1"/>
          </p:cNvPicPr>
          <p:nvPr/>
        </p:nvPicPr>
        <p:blipFill rotWithShape="1">
          <a:blip r:embed="rId2"/>
          <a:srcRect l="3224" r="251" b="1"/>
          <a:stretch/>
        </p:blipFill>
        <p:spPr>
          <a:xfrm>
            <a:off x="482600"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622578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7805A-E982-4086-8175-31C8530C4BF0}"/>
              </a:ext>
            </a:extLst>
          </p:cNvPr>
          <p:cNvSpPr>
            <a:spLocks noGrp="1"/>
          </p:cNvSpPr>
          <p:nvPr>
            <p:ph type="title"/>
          </p:nvPr>
        </p:nvSpPr>
        <p:spPr>
          <a:xfrm>
            <a:off x="423949" y="215497"/>
            <a:ext cx="8337666" cy="6445362"/>
          </a:xfrm>
        </p:spPr>
        <p:txBody>
          <a:bodyPr/>
          <a:lstStyle/>
          <a:p>
            <a:pPr algn="ctr"/>
            <a:r>
              <a:rPr lang="en-US" dirty="0"/>
              <a:t>It says, "Put on the Lord Jesus Christ. </a:t>
            </a:r>
            <a:br>
              <a:rPr lang="en-US" dirty="0"/>
            </a:br>
            <a:r>
              <a:rPr lang="en-US" dirty="0"/>
              <a:t/>
            </a:r>
            <a:br>
              <a:rPr lang="en-US" dirty="0"/>
            </a:br>
            <a:r>
              <a:rPr lang="en-US" dirty="0"/>
              <a:t>He’ll give you love, joy, peace, fulfillment, and lasting happiness." </a:t>
            </a:r>
            <a:br>
              <a:rPr lang="en-US" dirty="0"/>
            </a:br>
            <a:r>
              <a:rPr lang="en-US" dirty="0"/>
              <a:t/>
            </a:r>
            <a:br>
              <a:rPr lang="en-US" dirty="0"/>
            </a:br>
            <a:r>
              <a:rPr lang="en-US" dirty="0"/>
              <a:t>In other words, "Jesus will improve your flight." </a:t>
            </a:r>
            <a:br>
              <a:rPr lang="en-US" dirty="0"/>
            </a:br>
            <a:endParaRPr lang="en-US" dirty="0"/>
          </a:p>
        </p:txBody>
      </p:sp>
    </p:spTree>
    <p:extLst>
      <p:ext uri="{BB962C8B-B14F-4D97-AF65-F5344CB8AC3E}">
        <p14:creationId xmlns:p14="http://schemas.microsoft.com/office/powerpoint/2010/main" val="1309978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7609B05-B102-41AB-8C7A-58A42E1436D0}"/>
              </a:ext>
            </a:extLst>
          </p:cNvPr>
          <p:cNvSpPr>
            <a:spLocks noGrp="1"/>
          </p:cNvSpPr>
          <p:nvPr>
            <p:ph idx="1"/>
          </p:nvPr>
        </p:nvSpPr>
        <p:spPr>
          <a:xfrm>
            <a:off x="423949" y="302004"/>
            <a:ext cx="8337665" cy="6340499"/>
          </a:xfrm>
        </p:spPr>
        <p:txBody>
          <a:bodyPr/>
          <a:lstStyle/>
          <a:p>
            <a:r>
              <a:rPr lang="en-US" dirty="0"/>
              <a:t>Part of the preaching of the message that Jesus improves the flight is warning the passengers they’re going have to jump out of the plane.</a:t>
            </a:r>
          </a:p>
          <a:p>
            <a:r>
              <a:rPr lang="en-US" u="sng" dirty="0"/>
              <a:t>Hebrews 9:27 </a:t>
            </a:r>
            <a:r>
              <a:rPr lang="en-US" dirty="0"/>
              <a:t>(NASB) </a:t>
            </a:r>
            <a:r>
              <a:rPr lang="en-US" b="1" i="1" baseline="30000" dirty="0"/>
              <a:t>27 </a:t>
            </a:r>
            <a:r>
              <a:rPr lang="en-US" b="1" i="1" dirty="0"/>
              <a:t> And inasmuch as it is appointed for men to die once and after this comes judgment,</a:t>
            </a:r>
          </a:p>
          <a:p>
            <a:r>
              <a:rPr lang="en-US" b="1" i="1" dirty="0"/>
              <a:t>"commands all men everywhere to repent"</a:t>
            </a:r>
            <a:r>
              <a:rPr lang="en-US" dirty="0"/>
              <a:t> (</a:t>
            </a:r>
            <a:r>
              <a:rPr lang="en-US" u="sng" dirty="0"/>
              <a:t>Acts 17:30</a:t>
            </a:r>
            <a:r>
              <a:rPr lang="en-US" dirty="0"/>
              <a:t>). </a:t>
            </a:r>
          </a:p>
          <a:p>
            <a:r>
              <a:rPr lang="en-US" dirty="0"/>
              <a:t>Why? </a:t>
            </a:r>
            <a:r>
              <a:rPr lang="en-US" b="1" i="1" dirty="0"/>
              <a:t>"Because He has appointed a day, in which He will judge the world in righteousness"</a:t>
            </a:r>
            <a:r>
              <a:rPr lang="en-US" dirty="0"/>
              <a:t> (</a:t>
            </a:r>
            <a:r>
              <a:rPr lang="en-US" u="sng" dirty="0"/>
              <a:t>vs. 31</a:t>
            </a:r>
            <a:r>
              <a:rPr lang="en-US" dirty="0"/>
              <a:t>). </a:t>
            </a:r>
            <a:br>
              <a:rPr lang="en-US" dirty="0"/>
            </a:br>
            <a:r>
              <a:rPr lang="en-US" dirty="0"/>
              <a:t> </a:t>
            </a:r>
          </a:p>
        </p:txBody>
      </p:sp>
    </p:spTree>
    <p:extLst>
      <p:ext uri="{BB962C8B-B14F-4D97-AF65-F5344CB8AC3E}">
        <p14:creationId xmlns:p14="http://schemas.microsoft.com/office/powerpoint/2010/main" val="964023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261C475-C53B-4E3C-A0D6-CAE2EF51CA6E}"/>
              </a:ext>
            </a:extLst>
          </p:cNvPr>
          <p:cNvSpPr>
            <a:spLocks noGrp="1"/>
          </p:cNvSpPr>
          <p:nvPr>
            <p:ph idx="1"/>
          </p:nvPr>
        </p:nvSpPr>
        <p:spPr>
          <a:xfrm>
            <a:off x="423949" y="276837"/>
            <a:ext cx="8337665" cy="6365666"/>
          </a:xfrm>
        </p:spPr>
        <p:txBody>
          <a:bodyPr>
            <a:normAutofit/>
          </a:bodyPr>
          <a:lstStyle/>
          <a:p>
            <a:r>
              <a:rPr lang="en-US" sz="4000" dirty="0"/>
              <a:t>You see, the issue isn’t one of </a:t>
            </a:r>
            <a:r>
              <a:rPr lang="en-US" sz="4000" b="1" dirty="0"/>
              <a:t>happiness</a:t>
            </a:r>
            <a:r>
              <a:rPr lang="en-US" sz="4000" dirty="0"/>
              <a:t>, but one of </a:t>
            </a:r>
            <a:r>
              <a:rPr lang="en-US" sz="4000" b="1" dirty="0"/>
              <a:t>righteousness</a:t>
            </a:r>
            <a:r>
              <a:rPr lang="en-US" sz="4000" dirty="0"/>
              <a:t>. Without the righteousness of Christ, we’ll perish on the day of wrath.</a:t>
            </a:r>
          </a:p>
          <a:p>
            <a:r>
              <a:rPr lang="en-US" sz="4000" u="words" dirty="0"/>
              <a:t>Proverbs 11:4</a:t>
            </a:r>
            <a:r>
              <a:rPr lang="en-US" sz="4000" dirty="0"/>
              <a:t> - </a:t>
            </a:r>
            <a:r>
              <a:rPr lang="en-US" sz="4000" b="1" i="1" dirty="0"/>
              <a:t>Riches do not profit in the day of wrath, but righteousness delivers from death.</a:t>
            </a:r>
            <a:r>
              <a:rPr lang="en-US" sz="4000" dirty="0"/>
              <a:t>  </a:t>
            </a:r>
          </a:p>
        </p:txBody>
      </p:sp>
    </p:spTree>
    <p:extLst>
      <p:ext uri="{BB962C8B-B14F-4D97-AF65-F5344CB8AC3E}">
        <p14:creationId xmlns:p14="http://schemas.microsoft.com/office/powerpoint/2010/main" val="2707982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35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on the side of a road&#10;&#10;Description generated with very high confidence">
            <a:extLst>
              <a:ext uri="{FF2B5EF4-FFF2-40B4-BE49-F238E27FC236}">
                <a16:creationId xmlns:a16="http://schemas.microsoft.com/office/drawing/2014/main" xmlns="" id="{8C0DDB75-3165-4664-B95F-FA10386E8263}"/>
              </a:ext>
            </a:extLst>
          </p:cNvPr>
          <p:cNvPicPr>
            <a:picLocks noChangeAspect="1"/>
          </p:cNvPicPr>
          <p:nvPr/>
        </p:nvPicPr>
        <p:blipFill rotWithShape="1">
          <a:blip r:embed="rId2"/>
          <a:srcRect l="2005" r="-2" b="-2"/>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9C170B0-F9EC-45F5-8929-48C14323DA41}"/>
              </a:ext>
            </a:extLst>
          </p:cNvPr>
          <p:cNvSpPr txBox="1"/>
          <p:nvPr/>
        </p:nvSpPr>
        <p:spPr>
          <a:xfrm>
            <a:off x="5999461" y="2197367"/>
            <a:ext cx="692210" cy="584775"/>
          </a:xfrm>
          <a:prstGeom prst="rect">
            <a:avLst/>
          </a:prstGeom>
          <a:solidFill>
            <a:schemeClr val="bg1">
              <a:lumMod val="65000"/>
            </a:schemeClr>
          </a:solidFill>
        </p:spPr>
        <p:txBody>
          <a:bodyPr wrap="square" rtlCol="0">
            <a:spAutoFit/>
          </a:bodyPr>
          <a:lstStyle/>
          <a:p>
            <a:pPr algn="ctr"/>
            <a:r>
              <a:rPr lang="en-US" sz="3200" b="1" dirty="0"/>
              <a:t>15</a:t>
            </a:r>
          </a:p>
        </p:txBody>
      </p:sp>
    </p:spTree>
    <p:extLst>
      <p:ext uri="{BB962C8B-B14F-4D97-AF65-F5344CB8AC3E}">
        <p14:creationId xmlns:p14="http://schemas.microsoft.com/office/powerpoint/2010/main" val="3026627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14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8A512641-A76D-4FC1-BBCA-ADEED9E1B929}"/>
              </a:ext>
            </a:extLst>
          </p:cNvPr>
          <p:cNvPicPr>
            <a:picLocks noChangeAspect="1"/>
          </p:cNvPicPr>
          <p:nvPr/>
        </p:nvPicPr>
        <p:blipFill rotWithShape="1">
          <a:blip r:embed="rId2"/>
          <a:srcRect l="5378" r="12041" b="-1"/>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2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AEE95-1C12-48F8-AEE0-63ABAB892E7F}"/>
              </a:ext>
            </a:extLst>
          </p:cNvPr>
          <p:cNvSpPr>
            <a:spLocks noGrp="1"/>
          </p:cNvSpPr>
          <p:nvPr>
            <p:ph type="title"/>
          </p:nvPr>
        </p:nvSpPr>
        <p:spPr>
          <a:xfrm>
            <a:off x="423949" y="215497"/>
            <a:ext cx="8337666" cy="6395028"/>
          </a:xfrm>
        </p:spPr>
        <p:txBody>
          <a:bodyPr/>
          <a:lstStyle/>
          <a:p>
            <a:pPr algn="ctr"/>
            <a:r>
              <a:rPr lang="en-US" b="1" i="1" dirty="0"/>
              <a:t>"joy and peace in believing"</a:t>
            </a:r>
            <a:r>
              <a:rPr lang="en-US" dirty="0"/>
              <a:t> (</a:t>
            </a:r>
            <a:r>
              <a:rPr lang="en-US" u="sng" dirty="0"/>
              <a:t>Rom. 15:13</a:t>
            </a:r>
            <a:r>
              <a:rPr lang="en-US" dirty="0"/>
              <a:t>)</a:t>
            </a:r>
          </a:p>
        </p:txBody>
      </p:sp>
    </p:spTree>
    <p:extLst>
      <p:ext uri="{BB962C8B-B14F-4D97-AF65-F5344CB8AC3E}">
        <p14:creationId xmlns:p14="http://schemas.microsoft.com/office/powerpoint/2010/main" val="709165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685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a room&#10;&#10;Description generated with high confidence">
            <a:extLst>
              <a:ext uri="{FF2B5EF4-FFF2-40B4-BE49-F238E27FC236}">
                <a16:creationId xmlns:a16="http://schemas.microsoft.com/office/drawing/2014/main" xmlns="" id="{BA9E3F00-B93B-4024-BFAE-71E1ABAF1E98}"/>
              </a:ext>
            </a:extLst>
          </p:cNvPr>
          <p:cNvPicPr>
            <a:picLocks noChangeAspect="1"/>
          </p:cNvPicPr>
          <p:nvPr/>
        </p:nvPicPr>
        <p:blipFill rotWithShape="1">
          <a:blip r:embed="rId2"/>
          <a:srcRect t="561"/>
          <a:stretch/>
        </p:blipFill>
        <p:spPr>
          <a:xfrm>
            <a:off x="482600" y="643467"/>
            <a:ext cx="8178799" cy="5571066"/>
          </a:xfrm>
          <a:prstGeom prst="rect">
            <a:avLst/>
          </a:prstGeom>
        </p:spPr>
      </p:pic>
      <p:sp>
        <p:nvSpPr>
          <p:cNvPr id="12" name="Rectangle 11">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32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DD119B-6BFA-4C3F-90CE-97DAFD604E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DC1572D0-F0FD-4D84-8F82-DC59140EB9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041918"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1DD16D1-D649-40A8-BBAB-C05B4F4AE2AF}"/>
              </a:ext>
            </a:extLst>
          </p:cNvPr>
          <p:cNvSpPr>
            <a:spLocks noGrp="1"/>
          </p:cNvSpPr>
          <p:nvPr>
            <p:ph type="title"/>
          </p:nvPr>
        </p:nvSpPr>
        <p:spPr>
          <a:xfrm>
            <a:off x="3285441" y="965199"/>
            <a:ext cx="5074558" cy="4927601"/>
          </a:xfrm>
        </p:spPr>
        <p:txBody>
          <a:bodyPr vert="horz" lIns="91440" tIns="45720" rIns="91440" bIns="45720" rtlCol="0" anchor="ctr">
            <a:normAutofit/>
          </a:bodyPr>
          <a:lstStyle/>
          <a:p>
            <a:r>
              <a:rPr lang="en-US" sz="3900" b="1" kern="1200">
                <a:latin typeface="+mj-lt"/>
                <a:ea typeface="+mj-ea"/>
                <a:cs typeface="+mj-cs"/>
              </a:rPr>
              <a:t>John 10:10 (NASB) </a:t>
            </a:r>
            <a:r>
              <a:rPr lang="en-US" sz="3900" kern="1200">
                <a:latin typeface="+mj-lt"/>
                <a:ea typeface="+mj-ea"/>
                <a:cs typeface="+mj-cs"/>
              </a:rPr>
              <a:t/>
            </a:r>
            <a:br>
              <a:rPr lang="en-US" sz="3900" kern="1200">
                <a:latin typeface="+mj-lt"/>
                <a:ea typeface="+mj-ea"/>
                <a:cs typeface="+mj-cs"/>
              </a:rPr>
            </a:br>
            <a:r>
              <a:rPr lang="en-US" sz="3900" kern="1200" baseline="30000">
                <a:latin typeface="+mj-lt"/>
                <a:ea typeface="+mj-ea"/>
                <a:cs typeface="+mj-cs"/>
              </a:rPr>
              <a:t>10 </a:t>
            </a:r>
            <a:r>
              <a:rPr lang="en-US" sz="3900" kern="1200">
                <a:latin typeface="+mj-lt"/>
                <a:ea typeface="+mj-ea"/>
                <a:cs typeface="+mj-cs"/>
              </a:rPr>
              <a:t> "The thief comes only to steal and kill and destroy; </a:t>
            </a:r>
            <a:r>
              <a:rPr lang="en-US" sz="3900" b="1" i="1" kern="1200">
                <a:latin typeface="+mj-lt"/>
                <a:ea typeface="+mj-ea"/>
                <a:cs typeface="+mj-cs"/>
              </a:rPr>
              <a:t>I came that they may have life, and have it abundantly. </a:t>
            </a:r>
            <a:br>
              <a:rPr lang="en-US" sz="3900" b="1" i="1" kern="1200">
                <a:latin typeface="+mj-lt"/>
                <a:ea typeface="+mj-ea"/>
                <a:cs typeface="+mj-cs"/>
              </a:rPr>
            </a:br>
            <a:r>
              <a:rPr lang="en-US" sz="3900" kern="1200">
                <a:latin typeface="+mj-lt"/>
                <a:ea typeface="+mj-ea"/>
                <a:cs typeface="+mj-cs"/>
              </a:rPr>
              <a:t/>
            </a:r>
            <a:br>
              <a:rPr lang="en-US" sz="3900" kern="1200">
                <a:latin typeface="+mj-lt"/>
                <a:ea typeface="+mj-ea"/>
                <a:cs typeface="+mj-cs"/>
              </a:rPr>
            </a:br>
            <a:endParaRPr lang="en-US" sz="3900" kern="1200">
              <a:latin typeface="+mj-lt"/>
              <a:ea typeface="+mj-ea"/>
              <a:cs typeface="+mj-cs"/>
            </a:endParaRPr>
          </a:p>
        </p:txBody>
      </p:sp>
    </p:spTree>
    <p:extLst>
      <p:ext uri="{BB962C8B-B14F-4D97-AF65-F5344CB8AC3E}">
        <p14:creationId xmlns:p14="http://schemas.microsoft.com/office/powerpoint/2010/main" val="1184186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E5368-24DA-43E1-8B14-7378C3B1170D}"/>
              </a:ext>
            </a:extLst>
          </p:cNvPr>
          <p:cNvSpPr>
            <a:spLocks noGrp="1"/>
          </p:cNvSpPr>
          <p:nvPr>
            <p:ph type="title"/>
          </p:nvPr>
        </p:nvSpPr>
        <p:spPr>
          <a:xfrm>
            <a:off x="423949" y="215497"/>
            <a:ext cx="8337666" cy="6403417"/>
          </a:xfrm>
        </p:spPr>
        <p:txBody>
          <a:bodyPr>
            <a:normAutofit/>
          </a:bodyPr>
          <a:lstStyle/>
          <a:p>
            <a:r>
              <a:rPr lang="en-US" dirty="0"/>
              <a:t>.  </a:t>
            </a:r>
            <a:r>
              <a:rPr lang="en-US" b="1" u="sng" dirty="0"/>
              <a:t>Isaiah 59:1-2</a:t>
            </a:r>
            <a:r>
              <a:rPr lang="en-US" b="1" dirty="0"/>
              <a:t> (NASB) </a:t>
            </a:r>
            <a:r>
              <a:rPr lang="en-US" baseline="30000" dirty="0"/>
              <a:t>1 </a:t>
            </a:r>
            <a:r>
              <a:rPr lang="en-US" dirty="0"/>
              <a:t> Behold, the </a:t>
            </a:r>
            <a:r>
              <a:rPr lang="en-US" cap="small" dirty="0"/>
              <a:t>LORD'S</a:t>
            </a:r>
            <a:r>
              <a:rPr lang="en-US" dirty="0"/>
              <a:t> hand is not so short That it cannot save; Nor is His ear so dull That it cannot hear. </a:t>
            </a:r>
            <a:r>
              <a:rPr lang="en-US" baseline="30000" dirty="0"/>
              <a:t>2 </a:t>
            </a:r>
            <a:r>
              <a:rPr lang="en-US" dirty="0"/>
              <a:t> But your iniquities have made a separation between you and your God, And your sins have hidden </a:t>
            </a:r>
            <a:r>
              <a:rPr lang="en-US" i="1" dirty="0"/>
              <a:t>His</a:t>
            </a:r>
            <a:r>
              <a:rPr lang="en-US" dirty="0"/>
              <a:t> face from you so that He does not hear. </a:t>
            </a:r>
            <a:br>
              <a:rPr lang="en-US" dirty="0"/>
            </a:br>
            <a:endParaRPr lang="en-US" dirty="0"/>
          </a:p>
        </p:txBody>
      </p:sp>
    </p:spTree>
    <p:extLst>
      <p:ext uri="{BB962C8B-B14F-4D97-AF65-F5344CB8AC3E}">
        <p14:creationId xmlns:p14="http://schemas.microsoft.com/office/powerpoint/2010/main" val="355004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E323F-7B4E-428D-94E6-EE34E01EE88C}"/>
              </a:ext>
            </a:extLst>
          </p:cNvPr>
          <p:cNvSpPr>
            <a:spLocks noGrp="1"/>
          </p:cNvSpPr>
          <p:nvPr>
            <p:ph type="title"/>
          </p:nvPr>
        </p:nvSpPr>
        <p:spPr>
          <a:xfrm>
            <a:off x="423949" y="215497"/>
            <a:ext cx="8337666" cy="6395028"/>
          </a:xfrm>
        </p:spPr>
        <p:txBody>
          <a:bodyPr/>
          <a:lstStyle/>
          <a:p>
            <a:r>
              <a:rPr lang="en-US" u="sng" dirty="0"/>
              <a:t>2 Corinthians 5:10</a:t>
            </a:r>
            <a:r>
              <a:rPr lang="en-US" dirty="0"/>
              <a:t> (NASB) </a:t>
            </a:r>
            <a:r>
              <a:rPr lang="en-US" b="1" i="1" dirty="0"/>
              <a:t>10  For we must all appear before the judgment seat of Christ, so that each one may be recompensed for his deeds in the body, according to what he has done, whether good or bad</a:t>
            </a:r>
            <a:r>
              <a:rPr lang="en-US" dirty="0"/>
              <a:t>. </a:t>
            </a:r>
            <a:br>
              <a:rPr lang="en-US" dirty="0"/>
            </a:br>
            <a:endParaRPr lang="en-US" dirty="0"/>
          </a:p>
        </p:txBody>
      </p:sp>
    </p:spTree>
    <p:extLst>
      <p:ext uri="{BB962C8B-B14F-4D97-AF65-F5344CB8AC3E}">
        <p14:creationId xmlns:p14="http://schemas.microsoft.com/office/powerpoint/2010/main" val="1824789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CA047EA-39DD-48C1-BAE3-B8978FBF86C8}"/>
              </a:ext>
            </a:extLst>
          </p:cNvPr>
          <p:cNvSpPr>
            <a:spLocks noGrp="1"/>
          </p:cNvSpPr>
          <p:nvPr>
            <p:ph idx="1"/>
          </p:nvPr>
        </p:nvSpPr>
        <p:spPr>
          <a:xfrm>
            <a:off x="423949" y="285226"/>
            <a:ext cx="8337665" cy="6357277"/>
          </a:xfrm>
        </p:spPr>
        <p:txBody>
          <a:bodyPr>
            <a:normAutofit fontScale="92500" lnSpcReduction="10000"/>
          </a:bodyPr>
          <a:lstStyle/>
          <a:p>
            <a:r>
              <a:rPr lang="en-US" u="sng" dirty="0"/>
              <a:t>Acts 2:38</a:t>
            </a:r>
            <a:r>
              <a:rPr lang="en-US" dirty="0"/>
              <a:t> (NASB) - </a:t>
            </a:r>
            <a:r>
              <a:rPr lang="en-US" b="1" i="1" dirty="0"/>
              <a:t>38  Peter said to them, "Repent, and each of you be baptized in the name of Jesus Christ for the forgiveness of your sins; and you will receive the gift of the Holy Spirit</a:t>
            </a:r>
            <a:r>
              <a:rPr lang="en-US" dirty="0"/>
              <a:t>.</a:t>
            </a:r>
          </a:p>
          <a:p>
            <a:r>
              <a:rPr lang="en-US" u="sng" dirty="0"/>
              <a:t>Psalms 51:4</a:t>
            </a:r>
            <a:r>
              <a:rPr lang="en-US" dirty="0"/>
              <a:t> -</a:t>
            </a:r>
            <a:r>
              <a:rPr lang="en-US" b="1" i="1" dirty="0"/>
              <a:t>"Against you, and you only, have I sinned, and done this evil in your sight"</a:t>
            </a:r>
            <a:r>
              <a:rPr lang="en-US" dirty="0"/>
              <a:t>. </a:t>
            </a:r>
          </a:p>
          <a:p>
            <a:r>
              <a:rPr lang="en-US" b="1" i="1" dirty="0"/>
              <a:t>"How can I do this thing and sin against God?" </a:t>
            </a:r>
            <a:r>
              <a:rPr lang="en-US" dirty="0"/>
              <a:t>(</a:t>
            </a:r>
            <a:r>
              <a:rPr lang="en-US" u="sng" dirty="0"/>
              <a:t>Gen. 39:9</a:t>
            </a:r>
            <a:r>
              <a:rPr lang="en-US" dirty="0"/>
              <a:t>)</a:t>
            </a:r>
          </a:p>
          <a:p>
            <a:r>
              <a:rPr lang="en-US" dirty="0"/>
              <a:t>The prodigal son said, </a:t>
            </a:r>
            <a:r>
              <a:rPr lang="en-US" b="1" i="1" dirty="0"/>
              <a:t>"I’ve sinned against heaven"</a:t>
            </a:r>
            <a:r>
              <a:rPr lang="en-US" dirty="0"/>
              <a:t> (</a:t>
            </a:r>
            <a:r>
              <a:rPr lang="en-US" u="sng" dirty="0"/>
              <a:t>Luke 15:21</a:t>
            </a:r>
            <a:r>
              <a:rPr lang="en-US" dirty="0"/>
              <a:t>)</a:t>
            </a:r>
          </a:p>
          <a:p>
            <a:r>
              <a:rPr lang="en-US" dirty="0"/>
              <a:t>Paul preached </a:t>
            </a:r>
            <a:r>
              <a:rPr lang="en-US" b="1" i="1" dirty="0"/>
              <a:t>"repentance toward God" </a:t>
            </a:r>
            <a:r>
              <a:rPr lang="en-US" dirty="0"/>
              <a:t>(</a:t>
            </a:r>
            <a:r>
              <a:rPr lang="en-US" u="sng" dirty="0"/>
              <a:t>Acts 20:21</a:t>
            </a:r>
            <a:r>
              <a:rPr lang="en-US" dirty="0"/>
              <a:t>)</a:t>
            </a:r>
          </a:p>
        </p:txBody>
      </p:sp>
    </p:spTree>
    <p:extLst>
      <p:ext uri="{BB962C8B-B14F-4D97-AF65-F5344CB8AC3E}">
        <p14:creationId xmlns:p14="http://schemas.microsoft.com/office/powerpoint/2010/main" val="2405761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F8C8A6-D102-4864-936F-F4EA4EED7ACF}"/>
              </a:ext>
            </a:extLst>
          </p:cNvPr>
          <p:cNvSpPr>
            <a:spLocks noGrp="1"/>
          </p:cNvSpPr>
          <p:nvPr>
            <p:ph type="title"/>
          </p:nvPr>
        </p:nvSpPr>
        <p:spPr>
          <a:xfrm>
            <a:off x="423949" y="215497"/>
            <a:ext cx="8337666" cy="6436973"/>
          </a:xfrm>
        </p:spPr>
        <p:txBody>
          <a:bodyPr/>
          <a:lstStyle/>
          <a:p>
            <a:r>
              <a:rPr lang="en-US" dirty="0"/>
              <a:t>A.B. Earl said, </a:t>
            </a:r>
            <a:r>
              <a:rPr lang="en-US" i="1" dirty="0"/>
              <a:t>"I have found by long experience that the severest </a:t>
            </a:r>
            <a:r>
              <a:rPr lang="en-US" i="1" dirty="0" err="1"/>
              <a:t>threatenings</a:t>
            </a:r>
            <a:r>
              <a:rPr lang="en-US" i="1" dirty="0"/>
              <a:t> of the law of God have a prominent place in leading men to Christ. They must see themselves lost before they will cry for mercy; they’ll not escape danger until they see it."</a:t>
            </a:r>
            <a:r>
              <a:rPr lang="en-US" dirty="0"/>
              <a:t> </a:t>
            </a:r>
          </a:p>
        </p:txBody>
      </p:sp>
    </p:spTree>
    <p:extLst>
      <p:ext uri="{BB962C8B-B14F-4D97-AF65-F5344CB8AC3E}">
        <p14:creationId xmlns:p14="http://schemas.microsoft.com/office/powerpoint/2010/main" val="137645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 parked in front of a building&#10;&#10;Description generated with very high confidence">
            <a:extLst>
              <a:ext uri="{FF2B5EF4-FFF2-40B4-BE49-F238E27FC236}">
                <a16:creationId xmlns:a16="http://schemas.microsoft.com/office/drawing/2014/main" xmlns="" id="{61C62A37-9F05-46A8-8F00-868505EDD48E}"/>
              </a:ext>
            </a:extLst>
          </p:cNvPr>
          <p:cNvPicPr>
            <a:picLocks noChangeAspect="1"/>
          </p:cNvPicPr>
          <p:nvPr/>
        </p:nvPicPr>
        <p:blipFill rotWithShape="1">
          <a:blip r:embed="rId2"/>
          <a:srcRect l="9983" r="24059"/>
          <a:stretch/>
        </p:blipFill>
        <p:spPr>
          <a:xfrm>
            <a:off x="3579393" y="321732"/>
            <a:ext cx="5323307" cy="6214533"/>
          </a:xfrm>
          <a:prstGeom prst="rect">
            <a:avLst/>
          </a:prstGeom>
        </p:spPr>
      </p:pic>
      <p:pic>
        <p:nvPicPr>
          <p:cNvPr id="2" name="Picture 1" descr="A sign on the side of a road&#10;&#10;Description generated with very high confidence">
            <a:extLst>
              <a:ext uri="{FF2B5EF4-FFF2-40B4-BE49-F238E27FC236}">
                <a16:creationId xmlns:a16="http://schemas.microsoft.com/office/drawing/2014/main" xmlns="" id="{EDA3B45C-8155-4F15-9FA4-F812C77FCCA8}"/>
              </a:ext>
            </a:extLst>
          </p:cNvPr>
          <p:cNvPicPr>
            <a:picLocks noChangeAspect="1"/>
          </p:cNvPicPr>
          <p:nvPr/>
        </p:nvPicPr>
        <p:blipFill rotWithShape="1">
          <a:blip r:embed="rId3"/>
          <a:srcRect l="24630" r="8440" b="-2"/>
          <a:stretch/>
        </p:blipFill>
        <p:spPr>
          <a:xfrm>
            <a:off x="241299" y="321732"/>
            <a:ext cx="3275458" cy="6214533"/>
          </a:xfrm>
          <a:prstGeom prst="rect">
            <a:avLst/>
          </a:prstGeom>
        </p:spPr>
      </p:pic>
    </p:spTree>
    <p:extLst>
      <p:ext uri="{BB962C8B-B14F-4D97-AF65-F5344CB8AC3E}">
        <p14:creationId xmlns:p14="http://schemas.microsoft.com/office/powerpoint/2010/main" val="72957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FDB2B0-9B4D-4ABD-937F-29B1FDF74DE5}"/>
              </a:ext>
            </a:extLst>
          </p:cNvPr>
          <p:cNvPicPr>
            <a:picLocks noChangeAspect="1"/>
          </p:cNvPicPr>
          <p:nvPr/>
        </p:nvPicPr>
        <p:blipFill>
          <a:blip r:embed="rId2"/>
          <a:stretch>
            <a:fillRect/>
          </a:stretch>
        </p:blipFill>
        <p:spPr>
          <a:xfrm>
            <a:off x="2080469" y="1449198"/>
            <a:ext cx="4983061" cy="5268285"/>
          </a:xfrm>
          <a:prstGeom prst="rect">
            <a:avLst/>
          </a:prstGeom>
        </p:spPr>
      </p:pic>
      <p:sp>
        <p:nvSpPr>
          <p:cNvPr id="4" name="TextBox 3">
            <a:extLst>
              <a:ext uri="{FF2B5EF4-FFF2-40B4-BE49-F238E27FC236}">
                <a16:creationId xmlns:a16="http://schemas.microsoft.com/office/drawing/2014/main" xmlns="" id="{C478A39A-7893-415E-9F2A-5EF9AF2065F8}"/>
              </a:ext>
            </a:extLst>
          </p:cNvPr>
          <p:cNvSpPr txBox="1"/>
          <p:nvPr/>
        </p:nvSpPr>
        <p:spPr>
          <a:xfrm>
            <a:off x="1463878" y="125759"/>
            <a:ext cx="6216242" cy="1323439"/>
          </a:xfrm>
          <a:prstGeom prst="rect">
            <a:avLst/>
          </a:prstGeom>
          <a:noFill/>
        </p:spPr>
        <p:txBody>
          <a:bodyPr wrap="square" rtlCol="0">
            <a:spAutoFit/>
          </a:bodyPr>
          <a:lstStyle/>
          <a:p>
            <a:pPr algn="ctr"/>
            <a:r>
              <a:rPr lang="en-US" sz="4000" b="1" dirty="0">
                <a:solidFill>
                  <a:schemeClr val="bg1"/>
                </a:solidFill>
                <a:latin typeface="Georgia" panose="02040502050405020303" pitchFamily="18" charset="0"/>
              </a:rPr>
              <a:t>TEN CLEAR WARNING SIGNS </a:t>
            </a:r>
          </a:p>
        </p:txBody>
      </p:sp>
    </p:spTree>
    <p:extLst>
      <p:ext uri="{BB962C8B-B14F-4D97-AF65-F5344CB8AC3E}">
        <p14:creationId xmlns:p14="http://schemas.microsoft.com/office/powerpoint/2010/main" val="403633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CDF59-8136-47A9-902F-05CA891C6CF5}"/>
              </a:ext>
            </a:extLst>
          </p:cNvPr>
          <p:cNvSpPr>
            <a:spLocks noGrp="1"/>
          </p:cNvSpPr>
          <p:nvPr>
            <p:ph type="title"/>
          </p:nvPr>
        </p:nvSpPr>
        <p:spPr>
          <a:xfrm>
            <a:off x="423949" y="215497"/>
            <a:ext cx="8337666" cy="1831417"/>
          </a:xfrm>
          <a:solidFill>
            <a:schemeClr val="accent5">
              <a:lumMod val="50000"/>
            </a:schemeClr>
          </a:solidFill>
          <a:ln w="28575">
            <a:solidFill>
              <a:srgbClr val="00B0F0"/>
            </a:solidFill>
          </a:ln>
        </p:spPr>
        <p:txBody>
          <a:bodyPr>
            <a:noAutofit/>
          </a:bodyPr>
          <a:lstStyle/>
          <a:p>
            <a:pPr algn="ctr"/>
            <a:r>
              <a:rPr lang="en-US" sz="3600" i="1" dirty="0"/>
              <a:t>"Jesus Christ died on the cross for your sins,"</a:t>
            </a:r>
            <a:r>
              <a:rPr lang="en-US" sz="3600" dirty="0"/>
              <a:t> it will be </a:t>
            </a:r>
            <a:r>
              <a:rPr lang="en-US" sz="3600" b="1" dirty="0"/>
              <a:t>foolishness</a:t>
            </a:r>
            <a:r>
              <a:rPr lang="en-US" sz="3600" dirty="0"/>
              <a:t> and </a:t>
            </a:r>
            <a:r>
              <a:rPr lang="en-US" sz="3600" b="1" dirty="0"/>
              <a:t>offensive</a:t>
            </a:r>
            <a:r>
              <a:rPr lang="en-US" sz="3600" dirty="0"/>
              <a:t> to you. </a:t>
            </a:r>
          </a:p>
        </p:txBody>
      </p:sp>
      <p:sp>
        <p:nvSpPr>
          <p:cNvPr id="3" name="Content Placeholder 2">
            <a:extLst>
              <a:ext uri="{FF2B5EF4-FFF2-40B4-BE49-F238E27FC236}">
                <a16:creationId xmlns:a16="http://schemas.microsoft.com/office/drawing/2014/main" xmlns="" id="{5323EF4B-20EA-4E3D-B2D0-B48CC6D09D17}"/>
              </a:ext>
            </a:extLst>
          </p:cNvPr>
          <p:cNvSpPr>
            <a:spLocks noGrp="1"/>
          </p:cNvSpPr>
          <p:nvPr>
            <p:ph idx="1"/>
          </p:nvPr>
        </p:nvSpPr>
        <p:spPr>
          <a:xfrm>
            <a:off x="423949" y="2441195"/>
            <a:ext cx="8337665" cy="4201307"/>
          </a:xfrm>
        </p:spPr>
        <p:txBody>
          <a:bodyPr>
            <a:normAutofit/>
          </a:bodyPr>
          <a:lstStyle/>
          <a:p>
            <a:r>
              <a:rPr lang="en-US" sz="3600" b="1" u="sng" dirty="0"/>
              <a:t>Foolishness</a:t>
            </a:r>
            <a:r>
              <a:rPr lang="en-US" sz="3600" dirty="0"/>
              <a:t> because it won’t make sense. The Bible says that: </a:t>
            </a:r>
            <a:r>
              <a:rPr lang="en-US" sz="3600" b="1" i="1" dirty="0"/>
              <a:t>"The preaching of the cross is to them that perish foolishness"</a:t>
            </a:r>
            <a:r>
              <a:rPr lang="en-US" sz="3600" dirty="0"/>
              <a:t> (</a:t>
            </a:r>
            <a:r>
              <a:rPr lang="en-US" sz="3600" u="words" dirty="0"/>
              <a:t>1 Corinthians 1:18</a:t>
            </a:r>
            <a:r>
              <a:rPr lang="en-US" sz="3600" dirty="0"/>
              <a:t>).</a:t>
            </a:r>
          </a:p>
          <a:p>
            <a:r>
              <a:rPr lang="en-US" sz="3600" dirty="0"/>
              <a:t>And </a:t>
            </a:r>
            <a:r>
              <a:rPr lang="en-US" sz="3600" b="1" u="sng" dirty="0"/>
              <a:t>offensive</a:t>
            </a:r>
            <a:r>
              <a:rPr lang="en-US" sz="3600" dirty="0"/>
              <a:t> because I’m insinuating this person is a sinner when he doesn’t think he is.  </a:t>
            </a:r>
          </a:p>
        </p:txBody>
      </p:sp>
    </p:spTree>
    <p:extLst>
      <p:ext uri="{BB962C8B-B14F-4D97-AF65-F5344CB8AC3E}">
        <p14:creationId xmlns:p14="http://schemas.microsoft.com/office/powerpoint/2010/main" val="419619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BE542-32EA-45C6-89FA-48B936857AF5}"/>
              </a:ext>
            </a:extLst>
          </p:cNvPr>
          <p:cNvSpPr>
            <a:spLocks noGrp="1"/>
          </p:cNvSpPr>
          <p:nvPr>
            <p:ph type="title"/>
          </p:nvPr>
        </p:nvSpPr>
        <p:spPr>
          <a:xfrm>
            <a:off x="423949" y="215497"/>
            <a:ext cx="8337666" cy="6411806"/>
          </a:xfrm>
          <a:solidFill>
            <a:schemeClr val="accent5">
              <a:lumMod val="75000"/>
            </a:schemeClr>
          </a:solidFill>
        </p:spPr>
        <p:txBody>
          <a:bodyPr>
            <a:normAutofit/>
          </a:bodyPr>
          <a:lstStyle/>
          <a:p>
            <a:pPr algn="ctr"/>
            <a:r>
              <a:rPr lang="en-US" sz="6000" dirty="0"/>
              <a:t>"convinced of the law as a transgressor" </a:t>
            </a:r>
            <a:br>
              <a:rPr lang="en-US" sz="6000" dirty="0"/>
            </a:br>
            <a:r>
              <a:rPr lang="en-US" sz="6000" dirty="0"/>
              <a:t/>
            </a:r>
            <a:br>
              <a:rPr lang="en-US" sz="6000" dirty="0"/>
            </a:br>
            <a:r>
              <a:rPr lang="en-US" sz="6000" dirty="0"/>
              <a:t>(James 2:9)</a:t>
            </a:r>
          </a:p>
        </p:txBody>
      </p:sp>
    </p:spTree>
    <p:extLst>
      <p:ext uri="{BB962C8B-B14F-4D97-AF65-F5344CB8AC3E}">
        <p14:creationId xmlns:p14="http://schemas.microsoft.com/office/powerpoint/2010/main" val="2653265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BE542-32EA-45C6-89FA-48B936857AF5}"/>
              </a:ext>
            </a:extLst>
          </p:cNvPr>
          <p:cNvSpPr>
            <a:spLocks noGrp="1"/>
          </p:cNvSpPr>
          <p:nvPr>
            <p:ph type="title"/>
          </p:nvPr>
        </p:nvSpPr>
        <p:spPr>
          <a:xfrm>
            <a:off x="423949" y="215497"/>
            <a:ext cx="8337666" cy="6411806"/>
          </a:xfrm>
        </p:spPr>
        <p:txBody>
          <a:bodyPr>
            <a:normAutofit/>
          </a:bodyPr>
          <a:lstStyle/>
          <a:p>
            <a:pPr algn="ctr"/>
            <a:r>
              <a:rPr lang="en-US" sz="6000" dirty="0"/>
              <a:t>"the power of God unto salvation" </a:t>
            </a:r>
            <a:br>
              <a:rPr lang="en-US" sz="6000" dirty="0"/>
            </a:br>
            <a:r>
              <a:rPr lang="en-US" sz="6000" dirty="0"/>
              <a:t/>
            </a:r>
            <a:br>
              <a:rPr lang="en-US" sz="6000" dirty="0"/>
            </a:br>
            <a:r>
              <a:rPr lang="en-US" sz="6000" dirty="0"/>
              <a:t>(Rom. 1:16). </a:t>
            </a:r>
          </a:p>
        </p:txBody>
      </p:sp>
    </p:spTree>
    <p:extLst>
      <p:ext uri="{BB962C8B-B14F-4D97-AF65-F5344CB8AC3E}">
        <p14:creationId xmlns:p14="http://schemas.microsoft.com/office/powerpoint/2010/main" val="176906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AC797-E3A8-409C-961F-D65B1F89DF22}"/>
              </a:ext>
            </a:extLst>
          </p:cNvPr>
          <p:cNvSpPr>
            <a:spLocks noGrp="1"/>
          </p:cNvSpPr>
          <p:nvPr>
            <p:ph type="title"/>
          </p:nvPr>
        </p:nvSpPr>
        <p:spPr>
          <a:xfrm>
            <a:off x="423949" y="215497"/>
            <a:ext cx="8337666" cy="6411806"/>
          </a:xfrm>
          <a:solidFill>
            <a:srgbClr val="7030A0"/>
          </a:solidFill>
          <a:ln>
            <a:solidFill>
              <a:srgbClr val="002060"/>
            </a:solidFill>
          </a:ln>
        </p:spPr>
        <p:txBody>
          <a:bodyPr/>
          <a:lstStyle/>
          <a:p>
            <a:pPr algn="ctr"/>
            <a:r>
              <a:rPr lang="en-US" u="sng" dirty="0"/>
              <a:t>Romans 3:19 </a:t>
            </a:r>
            <a:r>
              <a:rPr lang="en-US" dirty="0"/>
              <a:t>– </a:t>
            </a:r>
            <a:br>
              <a:rPr lang="en-US" dirty="0"/>
            </a:br>
            <a:r>
              <a:rPr lang="en-US" dirty="0"/>
              <a:t/>
            </a:r>
            <a:br>
              <a:rPr lang="en-US" dirty="0"/>
            </a:br>
            <a:r>
              <a:rPr lang="en-US" dirty="0"/>
              <a:t>"Now we know that whatsoever things the law says, it says to them who are under the law that every mouth may be stopped and all the world may become guilty before God."</a:t>
            </a:r>
          </a:p>
        </p:txBody>
      </p:sp>
    </p:spTree>
    <p:extLst>
      <p:ext uri="{BB962C8B-B14F-4D97-AF65-F5344CB8AC3E}">
        <p14:creationId xmlns:p14="http://schemas.microsoft.com/office/powerpoint/2010/main" val="159918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4FE98F8-2229-4842-8C80-0BE5017A9607}"/>
              </a:ext>
            </a:extLst>
          </p:cNvPr>
          <p:cNvSpPr>
            <a:spLocks noGrp="1"/>
          </p:cNvSpPr>
          <p:nvPr>
            <p:ph idx="1"/>
          </p:nvPr>
        </p:nvSpPr>
        <p:spPr>
          <a:xfrm>
            <a:off x="403167" y="204222"/>
            <a:ext cx="8337665" cy="6449556"/>
          </a:xfrm>
        </p:spPr>
        <p:txBody>
          <a:bodyPr/>
          <a:lstStyle/>
          <a:p>
            <a:r>
              <a:rPr lang="en-US" sz="4000" i="1" dirty="0"/>
              <a:t>“There’s plenty of people worse than me. I’m not a bad person. Really.”</a:t>
            </a:r>
          </a:p>
          <a:p>
            <a:r>
              <a:rPr lang="en-US" sz="4400" u="sng" dirty="0"/>
              <a:t>Romans 3: 20</a:t>
            </a:r>
            <a:r>
              <a:rPr lang="en-US" sz="4400" dirty="0"/>
              <a:t> - </a:t>
            </a:r>
            <a:r>
              <a:rPr lang="en-US" sz="4400" b="1" i="1" dirty="0"/>
              <a:t>20 because by the works of the Law no flesh will be justified in His sight; for through the Law comes the knowledge of sin.</a:t>
            </a:r>
            <a:r>
              <a:rPr lang="en-US" sz="3600" b="1" i="1" dirty="0"/>
              <a:t> </a:t>
            </a:r>
            <a:endParaRPr lang="en-US" sz="3600" dirty="0"/>
          </a:p>
          <a:p>
            <a:endParaRPr lang="en-US" dirty="0"/>
          </a:p>
          <a:p>
            <a:endParaRPr lang="en-US" dirty="0"/>
          </a:p>
        </p:txBody>
      </p:sp>
    </p:spTree>
    <p:extLst>
      <p:ext uri="{BB962C8B-B14F-4D97-AF65-F5344CB8AC3E}">
        <p14:creationId xmlns:p14="http://schemas.microsoft.com/office/powerpoint/2010/main" val="2318583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680</Words>
  <Application>Microsoft Macintosh PowerPoint</Application>
  <PresentationFormat>On-screen Show (4:3)</PresentationFormat>
  <Paragraphs>36</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The Law of the Lord is Perfect Converting the Soul Psalms 19:7-14</vt:lpstr>
      <vt:lpstr>PowerPoint Presentation</vt:lpstr>
      <vt:lpstr>PowerPoint Presentation</vt:lpstr>
      <vt:lpstr>PowerPoint Presentation</vt:lpstr>
      <vt:lpstr>"Jesus Christ died on the cross for your sins," it will be foolishness and offensive to you. </vt:lpstr>
      <vt:lpstr>"convinced of the law as a transgressor"   (James 2:9)</vt:lpstr>
      <vt:lpstr>"the power of God unto salvation"   (Rom. 1:16). </vt:lpstr>
      <vt:lpstr>Romans 3:19 –   "Now we know that whatsoever things the law says, it says to them who are under the law that every mouth may be stopped and all the world may become guilty before God."</vt:lpstr>
      <vt:lpstr>PowerPoint Presentation</vt:lpstr>
      <vt:lpstr>God’s law tells us what sin is.</vt:lpstr>
      <vt:lpstr>PowerPoint Presentation</vt:lpstr>
      <vt:lpstr>"life enhancement". </vt:lpstr>
      <vt:lpstr>PowerPoint Presentation</vt:lpstr>
      <vt:lpstr>PowerPoint Presentation</vt:lpstr>
      <vt:lpstr>PowerPoint Presentation</vt:lpstr>
      <vt:lpstr>PowerPoint Presentation</vt:lpstr>
      <vt:lpstr>It says, "Put on the Lord Jesus Christ.   He’ll give you love, joy, peace, fulfillment, and lasting happiness."   In other words, "Jesus will improve your flight."  </vt:lpstr>
      <vt:lpstr>PowerPoint Presentation</vt:lpstr>
      <vt:lpstr>PowerPoint Presentation</vt:lpstr>
      <vt:lpstr>PowerPoint Presentation</vt:lpstr>
      <vt:lpstr>"joy and peace in believing" (Rom. 15:13)</vt:lpstr>
      <vt:lpstr>PowerPoint Presentation</vt:lpstr>
      <vt:lpstr>John 10:10 (NASB)  10  "The thief comes only to steal and kill and destroy; I came that they may have life, and have it abundantly.   </vt:lpstr>
      <vt:lpstr>.  Isaiah 59:1-2 (NASB) 1  Behold, the LORD'S hand is not so short That it cannot save; Nor is His ear so dull That it cannot hear. 2  But your iniquities have made a separation between you and your God, And your sins have hidden His face from you so that He does not hear.  </vt:lpstr>
      <vt:lpstr>2 Corinthians 5:10 (NASB) 10  For we must all appear before the judgment seat of Christ, so that each one may be recompensed for his deeds in the body, according to what he has done, whether good or bad.  </vt:lpstr>
      <vt:lpstr>PowerPoint Presentation</vt:lpstr>
      <vt:lpstr>A.B. Earl said, "I have found by long experience that the severest threatenings of the law of God have a prominent place in leading men to Christ. They must see themselves lost before they will cry for mercy; they’ll not escape danger until they see it."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McGough</dc:creator>
  <cp:lastModifiedBy>Colin Sipling</cp:lastModifiedBy>
  <cp:revision>21</cp:revision>
  <dcterms:created xsi:type="dcterms:W3CDTF">2017-12-02T19:42:04Z</dcterms:created>
  <dcterms:modified xsi:type="dcterms:W3CDTF">2017-12-08T22:08:04Z</dcterms:modified>
</cp:coreProperties>
</file>